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5" r:id="rId3"/>
    <p:sldId id="422" r:id="rId4"/>
    <p:sldId id="421" r:id="rId5"/>
    <p:sldId id="424" r:id="rId6"/>
    <p:sldId id="431" r:id="rId7"/>
    <p:sldId id="433" r:id="rId8"/>
    <p:sldId id="406" r:id="rId9"/>
    <p:sldId id="425" r:id="rId10"/>
    <p:sldId id="432" r:id="rId11"/>
    <p:sldId id="287" r:id="rId12"/>
    <p:sldId id="426" r:id="rId13"/>
    <p:sldId id="427" r:id="rId14"/>
    <p:sldId id="428" r:id="rId15"/>
    <p:sldId id="394" r:id="rId16"/>
    <p:sldId id="396" r:id="rId17"/>
    <p:sldId id="413" r:id="rId18"/>
    <p:sldId id="417" r:id="rId19"/>
    <p:sldId id="393" r:id="rId20"/>
    <p:sldId id="415" r:id="rId21"/>
    <p:sldId id="412" r:id="rId22"/>
    <p:sldId id="420" r:id="rId23"/>
    <p:sldId id="400" r:id="rId24"/>
    <p:sldId id="401" r:id="rId25"/>
    <p:sldId id="399" r:id="rId26"/>
    <p:sldId id="407" r:id="rId27"/>
    <p:sldId id="430" r:id="rId28"/>
    <p:sldId id="408" r:id="rId29"/>
    <p:sldId id="293" r:id="rId30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e Presentation Template" id="{CF60FCE6-C997-744A-B01D-C00D3BEBC38A}">
          <p14:sldIdLst>
            <p14:sldId id="256"/>
            <p14:sldId id="265"/>
            <p14:sldId id="422"/>
            <p14:sldId id="421"/>
            <p14:sldId id="424"/>
            <p14:sldId id="431"/>
            <p14:sldId id="433"/>
            <p14:sldId id="406"/>
            <p14:sldId id="425"/>
            <p14:sldId id="432"/>
            <p14:sldId id="287"/>
            <p14:sldId id="426"/>
            <p14:sldId id="427"/>
            <p14:sldId id="428"/>
            <p14:sldId id="394"/>
            <p14:sldId id="396"/>
            <p14:sldId id="413"/>
            <p14:sldId id="417"/>
            <p14:sldId id="393"/>
            <p14:sldId id="415"/>
            <p14:sldId id="412"/>
            <p14:sldId id="420"/>
            <p14:sldId id="400"/>
            <p14:sldId id="401"/>
            <p14:sldId id="399"/>
            <p14:sldId id="407"/>
            <p14:sldId id="430"/>
            <p14:sldId id="408"/>
            <p14:sldId id="2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47">
          <p15:clr>
            <a:srgbClr val="A4A3A4"/>
          </p15:clr>
        </p15:guide>
        <p15:guide id="2" orient="horz" pos="3897">
          <p15:clr>
            <a:srgbClr val="A4A3A4"/>
          </p15:clr>
        </p15:guide>
        <p15:guide id="3" orient="horz" pos="546" userDrawn="1">
          <p15:clr>
            <a:srgbClr val="A4A3A4"/>
          </p15:clr>
        </p15:guide>
        <p15:guide id="4" orient="horz" pos="738" userDrawn="1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orient="horz" pos="1272">
          <p15:clr>
            <a:srgbClr val="A4A3A4"/>
          </p15:clr>
        </p15:guide>
        <p15:guide id="9" pos="212">
          <p15:clr>
            <a:srgbClr val="A4A3A4"/>
          </p15:clr>
        </p15:guide>
        <p15:guide id="10" pos="74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9DE"/>
    <a:srgbClr val="19325C"/>
    <a:srgbClr val="003C4D"/>
    <a:srgbClr val="4E748B"/>
    <a:srgbClr val="7C98AD"/>
    <a:srgbClr val="EFEFEF"/>
    <a:srgbClr val="0047CE"/>
    <a:srgbClr val="001871"/>
    <a:srgbClr val="64CCC9"/>
    <a:srgbClr val="00B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3" autoAdjust="0"/>
    <p:restoredTop sz="99754" autoAdjust="0"/>
  </p:normalViewPr>
  <p:slideViewPr>
    <p:cSldViewPr snapToGrid="0">
      <p:cViewPr>
        <p:scale>
          <a:sx n="90" d="100"/>
          <a:sy n="90" d="100"/>
        </p:scale>
        <p:origin x="-432" y="-186"/>
      </p:cViewPr>
      <p:guideLst>
        <p:guide orient="horz" pos="3832"/>
        <p:guide orient="horz" pos="386"/>
        <p:guide orient="horz" pos="1024"/>
        <p:guide pos="220"/>
        <p:guide pos="7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4230"/>
    </p:cViewPr>
  </p:sorterViewPr>
  <p:notesViewPr>
    <p:cSldViewPr snapToGrid="0">
      <p:cViewPr varScale="1">
        <p:scale>
          <a:sx n="109" d="100"/>
          <a:sy n="109" d="100"/>
        </p:scale>
        <p:origin x="-4904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 b="0" i="0" u="none" strike="noStrike" kern="1200" baseline="0">
                <a:solidFill>
                  <a:srgbClr val="1C1C1C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1" dirty="0" smtClean="0">
                <a:effectLst/>
              </a:rPr>
              <a:t>When an arts organization </a:t>
            </a:r>
            <a:r>
              <a:rPr lang="en-US" sz="1800" b="1" i="1" dirty="0" smtClean="0">
                <a:effectLst/>
              </a:rPr>
              <a:t>seems to know me personally</a:t>
            </a:r>
            <a:r>
              <a:rPr lang="en-US" sz="1800" b="0" i="1" dirty="0" smtClean="0">
                <a:effectLst/>
              </a:rPr>
              <a:t>, I’m more likely to…”</a:t>
            </a:r>
            <a:endParaRPr lang="en-US" b="0" dirty="0" smtClean="0">
              <a:effectLst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…donate</c:v>
                </c:pt>
                <c:pt idx="1">
                  <c:v>…tell my friends</c:v>
                </c:pt>
                <c:pt idx="2">
                  <c:v>…attend more often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</c:v>
                </c:pt>
                <c:pt idx="1">
                  <c:v>0.46</c:v>
                </c:pt>
                <c:pt idx="2">
                  <c:v>0.52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2298496"/>
        <c:axId val="52301184"/>
      </c:barChart>
      <c:catAx>
        <c:axId val="5229849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en-US"/>
          </a:p>
        </c:txPr>
        <c:crossAx val="52301184"/>
        <c:crosses val="autoZero"/>
        <c:auto val="1"/>
        <c:lblAlgn val="ctr"/>
        <c:lblOffset val="100"/>
        <c:noMultiLvlLbl val="0"/>
      </c:catAx>
      <c:valAx>
        <c:axId val="52301184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522984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Salesforce Sans"/>
              </a:rPr>
              <a:t>Presentation Title</a:t>
            </a:r>
            <a:endParaRPr lang="en-US" dirty="0">
              <a:solidFill>
                <a:schemeClr val="accent1"/>
              </a:solidFill>
              <a:latin typeface="Salesforce San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2015.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Copyright Salesforce 2015.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4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2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2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392429"/>
            <a:ext cx="11835177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327" y="5528767"/>
            <a:ext cx="11515535" cy="500389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6" name="Picture 35" descr="Corporate_Primary_1 Line Tag_201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2837"/>
            <a:ext cx="479337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91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78" y="1599480"/>
            <a:ext cx="374372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099" y="1599480"/>
            <a:ext cx="373075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109614" y="1599480"/>
            <a:ext cx="3736459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2480258"/>
            <a:ext cx="375598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062" y="2480258"/>
            <a:ext cx="3735930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1106" y="2480258"/>
            <a:ext cx="376614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328" y="1600201"/>
            <a:ext cx="375926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0789" y="1600201"/>
            <a:ext cx="37318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4050" y="1600201"/>
            <a:ext cx="3749811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0049" y="5660496"/>
            <a:ext cx="3770416" cy="225703"/>
          </a:xfrm>
        </p:spPr>
        <p:txBody>
          <a:bodyPr wrap="square"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328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1870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549" y="1597025"/>
            <a:ext cx="3752871" cy="398082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29382" y="1597025"/>
            <a:ext cx="3725862" cy="398082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1820" y="1597025"/>
            <a:ext cx="3746255" cy="398082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565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21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29382" y="5702300"/>
            <a:ext cx="37325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8268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1820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268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623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7205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1787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6369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7492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325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375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440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048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325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424" y="1703212"/>
            <a:ext cx="2703576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6831" y="1703212"/>
            <a:ext cx="272318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5415" y="1703212"/>
            <a:ext cx="270566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6479" y="1703212"/>
            <a:ext cx="2724209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53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6140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328" y="1695450"/>
            <a:ext cx="2714625" cy="2667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2413" y="1695450"/>
            <a:ext cx="2714625" cy="2667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7718" y="1695450"/>
            <a:ext cx="2714625" cy="2667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023" y="1695450"/>
            <a:ext cx="2714625" cy="2667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0" name="Rectangle 1"/>
          <p:cNvSpPr/>
          <p:nvPr userDrawn="1"/>
        </p:nvSpPr>
        <p:spPr>
          <a:xfrm>
            <a:off x="-1" y="3810000"/>
            <a:ext cx="12188952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328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0537" y="3969097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2746" y="3968750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4956" y="3974592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0537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274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495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328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0537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274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495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328" y="3968750"/>
            <a:ext cx="2715768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rgbClr val="0079A8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 flipH="1">
            <a:off x="-6415" y="5835650"/>
            <a:ext cx="12195240" cy="1022350"/>
          </a:xfrm>
          <a:prstGeom prst="rect">
            <a:avLst/>
          </a:prstGeom>
          <a:gradFill>
            <a:gsLst>
              <a:gs pos="100000">
                <a:srgbClr val="78CFF2"/>
              </a:gs>
              <a:gs pos="0">
                <a:srgbClr val="FDFE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Salesforce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-7682" y="0"/>
            <a:ext cx="12204189" cy="3810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3655260"/>
            <a:ext cx="11517122" cy="854253"/>
          </a:xfrm>
        </p:spPr>
        <p:txBody>
          <a:bodyPr lIns="9144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24530" y="2261969"/>
            <a:ext cx="6071978" cy="1015663"/>
          </a:xfrm>
          <a:solidFill>
            <a:schemeClr val="accent1">
              <a:alpha val="86000"/>
            </a:schemeClr>
          </a:solidFill>
        </p:spPr>
        <p:txBody>
          <a:bodyPr wrap="square" lIns="182880" tIns="365760" rIns="365760" bIns="365760" anchor="b">
            <a:spAutoFit/>
          </a:bodyPr>
          <a:lstStyle>
            <a:lvl1pPr marL="111125" indent="-111125">
              <a:lnSpc>
                <a:spcPct val="100000"/>
              </a:lnSpc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“Quote placed here (two line max)”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409137" y="2969089"/>
            <a:ext cx="5433838" cy="249231"/>
          </a:xfrm>
        </p:spPr>
        <p:txBody>
          <a:bodyPr lIns="9144" tIns="0" rIns="0" bIns="0" anchor="b">
            <a:noAutofit/>
          </a:bodyPr>
          <a:lstStyle>
            <a:lvl1pPr marL="0" indent="0">
              <a:buNone/>
              <a:defRPr sz="1400" b="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38328" y="4719145"/>
            <a:ext cx="11599524" cy="1472738"/>
          </a:xfrm>
          <a:extLst/>
        </p:spPr>
        <p:txBody>
          <a:bodyPr vert="horz" lIns="9144" tIns="0" rIns="0" bIns="0" rtlCol="0">
            <a:noAutofit/>
          </a:bodyPr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36550" y="2796225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</a:t>
            </a:r>
          </a:p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5"/>
            <a:ext cx="7608887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54260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28017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28017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plit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dient-Background-Master_201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57"/>
            <a:ext cx="8102600" cy="685164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601724"/>
            <a:ext cx="7745412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7695372" y="6397128"/>
            <a:ext cx="1285963" cy="1285963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33729" y="6270900"/>
            <a:ext cx="7750012" cy="428383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" y="1151067"/>
            <a:ext cx="8115300" cy="5706933"/>
            <a:chOff x="-7681" y="1151067"/>
            <a:chExt cx="12196497" cy="5706933"/>
          </a:xfrm>
        </p:grpSpPr>
        <p:sp>
          <p:nvSpPr>
            <p:cNvPr id="27" name="Rectangle 26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28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0" t="5554" r="40845" b="9539"/>
            <a:stretch/>
          </p:blipFill>
          <p:spPr bwMode="auto">
            <a:xfrm>
              <a:off x="0" y="1151067"/>
              <a:ext cx="1216972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2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466912"/>
            <a:ext cx="1183517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gue Slide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1700" y="2391624"/>
            <a:ext cx="4427017" cy="2074753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logo or paste one in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A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alesforce 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25" y="2094773"/>
            <a:ext cx="2627758" cy="18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B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ales_Cloud_Dark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ervice Cloud_Dark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Marketing Cloud_Dark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Analytics Cloud_Dark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dient-Background-Master_201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04579"/>
            <a:ext cx="7273925" cy="2282675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378493"/>
            <a:ext cx="7273925" cy="56860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10127"/>
            <a:ext cx="7289872" cy="4388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spc="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Platform Cloud_Dark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Salesforce Sans"/>
              </a:rPr>
              <a:t>Thank you</a:t>
            </a:r>
          </a:p>
        </p:txBody>
      </p:sp>
      <p:pic>
        <p:nvPicPr>
          <p:cNvPr id="41" name="Picture 40" descr="Salesforce 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88" y="2592568"/>
            <a:ext cx="2528523" cy="1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Salesforce Sans"/>
              </a:rPr>
              <a:t>Standard Drawing Guide Placement Layout Slide (Margins)</a:t>
            </a:r>
            <a:endParaRPr lang="en-US" spc="0" dirty="0">
              <a:latin typeface="Salesforce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Salesforce Sans"/>
                <a:cs typeface="Salesforce Sans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Salesforce Sans"/>
                <a:cs typeface="Salesforce Sans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82D76F47-EE22-D640-BFB2-37ADFA3D8521}" type="datetimeFigureOut">
              <a:rPr lang="en-US" smtClean="0"/>
              <a:t>9/8/2015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1D58209E-09A7-D244-B48C-8B26EED88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8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3749040" cy="4622865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127" y="1599480"/>
            <a:ext cx="3728166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90178" y="1599480"/>
            <a:ext cx="3749040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0" y="1151067"/>
            <a:ext cx="12204188" cy="5706933"/>
            <a:chOff x="-7681" y="1151067"/>
            <a:chExt cx="12204188" cy="5706933"/>
          </a:xfrm>
        </p:grpSpPr>
        <p:sp>
          <p:nvSpPr>
            <p:cNvPr id="41" name="Rectangle 40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42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0" t="5554" r="16207" b="9539"/>
            <a:stretch/>
          </p:blipFill>
          <p:spPr bwMode="auto">
            <a:xfrm>
              <a:off x="0" y="1151067"/>
              <a:ext cx="12196507" cy="570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id" hidden="1"/>
          <p:cNvGrpSpPr/>
          <p:nvPr/>
        </p:nvGrpSpPr>
        <p:grpSpPr>
          <a:xfrm>
            <a:off x="-273050" y="-498396"/>
            <a:ext cx="12680953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327" y="1599480"/>
            <a:ext cx="11515535" cy="4622864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Source level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Salesforce Sans"/>
              </a:defRPr>
            </a:lvl1pPr>
          </a:lstStyle>
          <a:p>
            <a:endParaRPr lang="en-US" dirty="0"/>
          </a:p>
        </p:txBody>
      </p:sp>
      <p:pic>
        <p:nvPicPr>
          <p:cNvPr id="44" name="Picture 43" descr="Salesforce Logo.png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18" r:id="rId2"/>
    <p:sldLayoutId id="2147483842" r:id="rId3"/>
    <p:sldLayoutId id="2147483791" r:id="rId4"/>
    <p:sldLayoutId id="2147483810" r:id="rId5"/>
    <p:sldLayoutId id="2147483792" r:id="rId6"/>
    <p:sldLayoutId id="2147483823" r:id="rId7"/>
    <p:sldLayoutId id="2147483820" r:id="rId8"/>
    <p:sldLayoutId id="2147483807" r:id="rId9"/>
    <p:sldLayoutId id="2147483806" r:id="rId10"/>
    <p:sldLayoutId id="2147483794" r:id="rId11"/>
    <p:sldLayoutId id="2147483793" r:id="rId12"/>
    <p:sldLayoutId id="2147483822" r:id="rId13"/>
    <p:sldLayoutId id="2147483821" r:id="rId14"/>
    <p:sldLayoutId id="2147483767" r:id="rId15"/>
    <p:sldLayoutId id="2147483769" r:id="rId16"/>
    <p:sldLayoutId id="2147483815" r:id="rId17"/>
    <p:sldLayoutId id="2147483816" r:id="rId18"/>
    <p:sldLayoutId id="2147483805" r:id="rId19"/>
    <p:sldLayoutId id="2147483843" r:id="rId20"/>
    <p:sldLayoutId id="2147483802" r:id="rId21"/>
    <p:sldLayoutId id="2147483803" r:id="rId22"/>
    <p:sldLayoutId id="2147483804" r:id="rId23"/>
    <p:sldLayoutId id="2147483800" r:id="rId24"/>
    <p:sldLayoutId id="2147483827" r:id="rId25"/>
    <p:sldLayoutId id="2147483826" r:id="rId26"/>
    <p:sldLayoutId id="2147483828" r:id="rId27"/>
    <p:sldLayoutId id="2147483831" r:id="rId28"/>
    <p:sldLayoutId id="2147483830" r:id="rId29"/>
    <p:sldLayoutId id="2147483829" r:id="rId30"/>
    <p:sldLayoutId id="2147483778" r:id="rId31"/>
    <p:sldLayoutId id="2147483832" r:id="rId32"/>
    <p:sldLayoutId id="2147483844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0" kern="1200" spc="0" baseline="0" dirty="0">
          <a:solidFill>
            <a:schemeClr val="accent1"/>
          </a:solidFill>
          <a:latin typeface="Salesforce Sans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0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1pPr>
      <a:lvl2pPr marL="231775" indent="-2317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8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2pPr>
      <a:lvl3pPr marL="520700" indent="-1714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6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3pPr>
      <a:lvl4pPr marL="520700" indent="-15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600" kern="1200" spc="0" baseline="0" dirty="0" smtClean="0">
          <a:solidFill>
            <a:srgbClr val="0079A8"/>
          </a:solidFill>
          <a:latin typeface="Salesforce Sans"/>
          <a:ea typeface="+mn-ea"/>
          <a:cs typeface="+mn-cs"/>
        </a:defRPr>
      </a:lvl4pPr>
      <a:lvl5pPr marL="52070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000" kern="1200" spc="0" baseline="0" dirty="0">
          <a:solidFill>
            <a:srgbClr val="7C868D"/>
          </a:solidFill>
          <a:latin typeface="Salesforce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Combine Both Clicks and Code</a:t>
            </a:r>
            <a:endParaRPr lang="en-US" dirty="0"/>
          </a:p>
        </p:txBody>
      </p:sp>
      <p:sp>
        <p:nvSpPr>
          <p:cNvPr id="37" name="Subtitle 36"/>
          <p:cNvSpPr>
            <a:spLocks noGrp="1"/>
          </p:cNvSpPr>
          <p:nvPr>
            <p:ph idx="1"/>
          </p:nvPr>
        </p:nvSpPr>
        <p:spPr>
          <a:xfrm>
            <a:off x="338328" y="5528767"/>
            <a:ext cx="5740926" cy="500389"/>
          </a:xfrm>
        </p:spPr>
        <p:txBody>
          <a:bodyPr/>
          <a:lstStyle/>
          <a:p>
            <a:r>
              <a:rPr lang="en-US" dirty="0" smtClean="0"/>
              <a:t>Michelle Paul</a:t>
            </a:r>
          </a:p>
          <a:p>
            <a:r>
              <a:rPr lang="en-US" dirty="0" smtClean="0"/>
              <a:t>Director of Product Development, Patron Technology</a:t>
            </a:r>
          </a:p>
          <a:p>
            <a:r>
              <a:rPr lang="en-US" dirty="0" smtClean="0"/>
              <a:t>michelle@patrontechnology.com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fuzzydinosaur</a:t>
            </a: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Build Customizable Mobile Apps</a:t>
            </a:r>
            <a:endParaRPr lang="en-US" dirty="0"/>
          </a:p>
        </p:txBody>
      </p:sp>
      <p:sp>
        <p:nvSpPr>
          <p:cNvPr id="5" name="Subtitle 36"/>
          <p:cNvSpPr txBox="1">
            <a:spLocks/>
          </p:cNvSpPr>
          <p:nvPr/>
        </p:nvSpPr>
        <p:spPr>
          <a:xfrm>
            <a:off x="6447899" y="5530447"/>
            <a:ext cx="5740926" cy="500389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800" kern="1200" spc="0" baseline="0" dirty="0" smtClean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David Esposito</a:t>
            </a:r>
          </a:p>
          <a:p>
            <a:r>
              <a:rPr lang="en-US" dirty="0" smtClean="0"/>
              <a:t>CTO, Patron Technology</a:t>
            </a:r>
          </a:p>
          <a:p>
            <a:r>
              <a:rPr lang="en-US" dirty="0" smtClean="0"/>
              <a:t>dave@patrontechnology.com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3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Office Express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Sell quickly and easily</a:t>
            </a:r>
          </a:p>
          <a:p>
            <a:r>
              <a:rPr lang="en-US"/>
              <a:t>While still accessing customer data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Sell tickets from anywhere!</a:t>
            </a:r>
            <a:endParaRPr lang="en-US" dirty="0"/>
          </a:p>
        </p:txBody>
      </p:sp>
      <p:pic>
        <p:nvPicPr>
          <p:cNvPr id="1026" name="Picture 2" descr="C:\Users\Michelle\Documents\Dropbox (Patron Technology)\PMCM2015-images\boe-for-df1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759" y="1601878"/>
            <a:ext cx="7558992" cy="44480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Office Express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Nexus 9 tablet with </a:t>
            </a:r>
            <a:r>
              <a:rPr lang="en-US" dirty="0" err="1" smtClean="0"/>
              <a:t>swiper</a:t>
            </a:r>
            <a:endParaRPr lang="en-US" dirty="0" smtClean="0"/>
          </a:p>
          <a:p>
            <a:r>
              <a:rPr lang="en-US" dirty="0" smtClean="0"/>
              <a:t>Cash or credit card sales</a:t>
            </a:r>
          </a:p>
          <a:p>
            <a:r>
              <a:rPr lang="en-US" dirty="0" smtClean="0"/>
              <a:t>Designed for speed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Sell tickets from anywhere!</a:t>
            </a:r>
            <a:endParaRPr lang="en-US" dirty="0"/>
          </a:p>
        </p:txBody>
      </p:sp>
      <p:pic>
        <p:nvPicPr>
          <p:cNvPr id="7" name="Picture 6" descr="swiper.screen.sho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23" y="1710915"/>
            <a:ext cx="6687232" cy="39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 Express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 vert="horz" lIns="9144" tIns="0" rIns="0" bIns="0" rtlCol="0" anchor="t">
            <a:noAutofit/>
          </a:bodyPr>
          <a:lstStyle/>
          <a:p>
            <a:r>
              <a:rPr lang="en-US" dirty="0"/>
              <a:t>Visualforce page "hosting" Backbone.js app</a:t>
            </a:r>
          </a:p>
          <a:p>
            <a:r>
              <a:rPr lang="en-US" dirty="0"/>
              <a:t>Styling via Salesforce Foundation's SF1 build of Twitter Bootstrap</a:t>
            </a:r>
          </a:p>
          <a:p>
            <a:r>
              <a:rPr lang="en-US" dirty="0"/>
              <a:t>Can be delivered in Android hybrid container or desktop browser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 anchor="t">
            <a:spAutoFit/>
          </a:bodyPr>
          <a:lstStyle/>
          <a:p>
            <a:r>
              <a:rPr lang="en-US" dirty="0"/>
              <a:t>How it's built</a:t>
            </a:r>
          </a:p>
        </p:txBody>
      </p:sp>
      <p:pic>
        <p:nvPicPr>
          <p:cNvPr id="21" name="Picture 20" descr="deskt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603" y="238125"/>
            <a:ext cx="5329860" cy="3989883"/>
          </a:xfrm>
          <a:prstGeom prst="rect">
            <a:avLst/>
          </a:prstGeom>
        </p:spPr>
      </p:pic>
      <p:pic>
        <p:nvPicPr>
          <p:cNvPr id="22" name="Picture 21" descr="swiper.screen.sho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57" y="3442726"/>
            <a:ext cx="4938274" cy="295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 Express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 vert="horz" lIns="9144" tIns="0" rIns="0" bIns="0" rtlCol="0" anchor="t">
            <a:noAutofit/>
          </a:bodyPr>
          <a:lstStyle/>
          <a:p>
            <a:r>
              <a:rPr lang="en-US" dirty="0">
                <a:latin typeface="Salesforce Sans" charset="0"/>
              </a:rPr>
              <a:t>Salesforce Mobile SDK bootstraps authentication</a:t>
            </a:r>
          </a:p>
          <a:p>
            <a:r>
              <a:rPr lang="en-US" dirty="0" smtClean="0"/>
              <a:t>Visualforce </a:t>
            </a:r>
            <a:r>
              <a:rPr lang="en-US" dirty="0"/>
              <a:t>page "hosting" Backbone.js </a:t>
            </a:r>
            <a:r>
              <a:rPr lang="en-US" dirty="0" smtClean="0"/>
              <a:t>app</a:t>
            </a:r>
          </a:p>
          <a:p>
            <a:r>
              <a:rPr lang="en-US" dirty="0"/>
              <a:t>Backbone app maintains cache of seat inventory to minimize roundtrips to SFDC</a:t>
            </a:r>
          </a:p>
          <a:p>
            <a:r>
              <a:rPr lang="en-US" dirty="0" smtClean="0"/>
              <a:t>Visualforce </a:t>
            </a:r>
            <a:r>
              <a:rPr lang="en-US" dirty="0"/>
              <a:t>Remoting to talk to SFDC</a:t>
            </a:r>
          </a:p>
          <a:p>
            <a:r>
              <a:rPr lang="en-US" dirty="0"/>
              <a:t>Cordova Plugins to talk to card swiper SDK and printing </a:t>
            </a:r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 anchor="t">
            <a:sp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8788" y="648586"/>
            <a:ext cx="2701925" cy="599676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Android Hybrid App (Salesforce Mobile SDK)</a:t>
            </a:r>
          </a:p>
        </p:txBody>
      </p:sp>
      <p:sp>
        <p:nvSpPr>
          <p:cNvPr id="3" name="Rectangle 2"/>
          <p:cNvSpPr/>
          <p:nvPr/>
        </p:nvSpPr>
        <p:spPr>
          <a:xfrm>
            <a:off x="9473609" y="648586"/>
            <a:ext cx="2541181" cy="2566323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Apex Controller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537405" y="1502161"/>
            <a:ext cx="2413591" cy="87868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@RemoteAction methods</a:t>
            </a:r>
          </a:p>
        </p:txBody>
      </p:sp>
      <p:sp>
        <p:nvSpPr>
          <p:cNvPr id="16" name="Left-Right Arrow Callout 15"/>
          <p:cNvSpPr/>
          <p:nvPr/>
        </p:nvSpPr>
        <p:spPr>
          <a:xfrm>
            <a:off x="7070651" y="1577975"/>
            <a:ext cx="2349796" cy="1209676"/>
          </a:xfrm>
          <a:prstGeom prst="leftRightArrowCallout">
            <a:avLst>
              <a:gd name="adj1" fmla="val 16210"/>
              <a:gd name="adj2" fmla="val 25000"/>
              <a:gd name="adj3" fmla="val 25000"/>
              <a:gd name="adj4" fmla="val 60762"/>
            </a:avLst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VF</a:t>
            </a:r>
          </a:p>
          <a:p>
            <a:pPr algn="ctr"/>
            <a:r>
              <a:rPr lang="en-US" sz="2200" dirty="0">
                <a:latin typeface="Salesforce Sans"/>
                <a:cs typeface="Salesforce Sans"/>
              </a:rPr>
              <a:t>Remoting</a:t>
            </a:r>
            <a:endParaRPr lang="en-US" sz="2200" dirty="0">
              <a:solidFill>
                <a:srgbClr val="000000"/>
              </a:solidFill>
              <a:latin typeface="Times New Roman" charset="0"/>
              <a:cs typeface="Salesforce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87850" y="1810313"/>
            <a:ext cx="2457450" cy="252777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Visualforce Page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57786" y="3130569"/>
            <a:ext cx="2143163" cy="5016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Backbone.js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557786" y="2268245"/>
            <a:ext cx="2143163" cy="80595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Twitter Bootstrap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557785" y="3723996"/>
            <a:ext cx="2143164" cy="5016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Cordova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91025" y="4426508"/>
            <a:ext cx="2457450" cy="213378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Cordova Plugins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538551" y="5705497"/>
            <a:ext cx="2162397" cy="74848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Google Cloud Print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57785" y="4854198"/>
            <a:ext cx="2143163" cy="79813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atin typeface="Salesforce Sans"/>
                <a:cs typeface="Salesforce Sans"/>
              </a:rPr>
              <a:t>Card Swiper SDK</a:t>
            </a:r>
          </a:p>
        </p:txBody>
      </p:sp>
    </p:spTree>
    <p:extLst>
      <p:ext uri="{BB962C8B-B14F-4D97-AF65-F5344CB8AC3E}">
        <p14:creationId xmlns:p14="http://schemas.microsoft.com/office/powerpoint/2010/main" val="253736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6" grpId="0" animBg="1"/>
      <p:bldP spid="18" grpId="0" animBg="1"/>
      <p:bldP spid="10" grpId="0" animBg="1"/>
      <p:bldP spid="14" grpId="0" animBg="1"/>
      <p:bldP spid="15" grpId="0" animBg="1"/>
      <p:bldP spid="19" grpId="0" animBg="1"/>
      <p:bldP spid="20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 Express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 vert="horz" lIns="9144" tIns="0" rIns="0" bIns="0" rtlCol="0" anchor="t">
            <a:noAutofit/>
          </a:bodyPr>
          <a:lstStyle/>
          <a:p>
            <a:r>
              <a:rPr lang="en-US" dirty="0">
                <a:latin typeface="Arial" charset="0"/>
              </a:rPr>
              <a:t>Native hardware access</a:t>
            </a:r>
          </a:p>
          <a:p>
            <a:pPr lvl="1"/>
            <a:r>
              <a:rPr lang="en-US" sz="1800" dirty="0" smtClean="0"/>
              <a:t>Cordova plugins for interfacing with credit card </a:t>
            </a:r>
            <a:r>
              <a:rPr lang="en-US" sz="1800" dirty="0" err="1" smtClean="0"/>
              <a:t>swiper</a:t>
            </a:r>
            <a:r>
              <a:rPr lang="en-US" sz="1800" dirty="0" smtClean="0"/>
              <a:t> SDK</a:t>
            </a:r>
            <a:endParaRPr lang="en-US" sz="1800" dirty="0"/>
          </a:p>
          <a:p>
            <a:pPr lvl="1"/>
            <a:r>
              <a:rPr lang="en-US" sz="1800" dirty="0" smtClean="0"/>
              <a:t>Keeps app out of PCI scope using Point to Point Encryption (P2PE) hardware</a:t>
            </a:r>
            <a:endParaRPr lang="en-US" sz="1800" dirty="0"/>
          </a:p>
          <a:p>
            <a:r>
              <a:rPr lang="en-US" dirty="0" smtClean="0">
                <a:solidFill>
                  <a:srgbClr val="7C868D"/>
                </a:solidFill>
                <a:latin typeface="Arial" charset="0"/>
              </a:rPr>
              <a:t>Ticket </a:t>
            </a:r>
            <a:r>
              <a:rPr lang="en-US" dirty="0">
                <a:solidFill>
                  <a:srgbClr val="7C868D"/>
                </a:solidFill>
                <a:latin typeface="Arial" charset="0"/>
              </a:rPr>
              <a:t>printing</a:t>
            </a:r>
          </a:p>
          <a:p>
            <a:pPr lvl="1"/>
            <a:r>
              <a:rPr lang="en-US" sz="1800" dirty="0" smtClean="0"/>
              <a:t>via Android Printing Framework to Google Cloud Print</a:t>
            </a:r>
            <a:endParaRPr lang="en-US" sz="1800" dirty="0"/>
          </a:p>
          <a:p>
            <a:pPr>
              <a:buNone/>
            </a:pPr>
            <a:r>
              <a:rPr lang="en-US" dirty="0" smtClean="0">
                <a:solidFill>
                  <a:srgbClr val="7C868D"/>
                </a:solidFill>
                <a:latin typeface="Arial" charset="0"/>
              </a:rPr>
              <a:t>Allows </a:t>
            </a:r>
            <a:r>
              <a:rPr lang="en-US" dirty="0">
                <a:solidFill>
                  <a:srgbClr val="7C868D"/>
                </a:solidFill>
                <a:latin typeface="Arial" charset="0"/>
              </a:rPr>
              <a:t>us to control soft keyboard input layout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 anchor="t">
            <a:spAutoFit/>
          </a:bodyPr>
          <a:lstStyle/>
          <a:p>
            <a:r>
              <a:rPr lang="en-US" dirty="0"/>
              <a:t>Why Android Hybrid?</a:t>
            </a:r>
          </a:p>
        </p:txBody>
      </p:sp>
      <p:pic>
        <p:nvPicPr>
          <p:cNvPr id="4" name="Picture 3" descr="swiper.screen.sho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79" y="294098"/>
            <a:ext cx="6687232" cy="3998546"/>
          </a:xfrm>
          <a:prstGeom prst="rect">
            <a:avLst/>
          </a:prstGeom>
        </p:spPr>
      </p:pic>
      <p:pic>
        <p:nvPicPr>
          <p:cNvPr id="7" name="Picture 6" descr="printer.screen.sho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2388701"/>
            <a:ext cx="6800173" cy="406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Happens Next?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Creating custom processes based on real-time ticket sales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VIP Alerts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Post to Chatter</a:t>
            </a:r>
          </a:p>
          <a:p>
            <a:pPr lvl="1"/>
            <a:r>
              <a:rPr lang="en-US" sz="1800" dirty="0" smtClean="0"/>
              <a:t>Let the staff know when an important patron arrives</a:t>
            </a:r>
          </a:p>
          <a:p>
            <a:r>
              <a:rPr lang="en-US" dirty="0" smtClean="0"/>
              <a:t>Get email / push notifications</a:t>
            </a:r>
          </a:p>
          <a:p>
            <a:pPr lvl="1"/>
            <a:r>
              <a:rPr lang="en-US" sz="1800" dirty="0" smtClean="0"/>
              <a:t>Right on your phone with SF1</a:t>
            </a:r>
          </a:p>
          <a:p>
            <a:pPr lvl="1"/>
            <a:r>
              <a:rPr lang="en-US" sz="1800" dirty="0" smtClean="0"/>
              <a:t>Or even on BOE tablet!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Real-time notifications about specific purchasers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44" y="2371423"/>
            <a:ext cx="7551235" cy="2180493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8103787" y="1890764"/>
            <a:ext cx="3451818" cy="3877080"/>
            <a:chOff x="5601747" y="2091731"/>
            <a:chExt cx="3451818" cy="3877080"/>
          </a:xfrm>
        </p:grpSpPr>
        <p:pic>
          <p:nvPicPr>
            <p:cNvPr id="2051" name="Picture 3" descr="C:\Users\Michelle\Documents\Dropbox (Patron Technology)\Photo Aug 10, 12 41 27 PM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396"/>
            <a:stretch/>
          </p:blipFill>
          <p:spPr bwMode="auto">
            <a:xfrm>
              <a:off x="5601747" y="5194997"/>
              <a:ext cx="3451818" cy="773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Michelle\Documents\Dropbox (Patron Technology)\Photo Aug 10, 12 41 27 PM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455"/>
            <a:stretch/>
          </p:blipFill>
          <p:spPr bwMode="auto">
            <a:xfrm>
              <a:off x="5601747" y="2091731"/>
              <a:ext cx="3451818" cy="310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9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Did It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Criteria: </a:t>
            </a:r>
          </a:p>
          <a:p>
            <a:pPr lvl="1"/>
            <a:r>
              <a:rPr lang="en-US" sz="1800" dirty="0" smtClean="0"/>
              <a:t>New Ticket Order is created</a:t>
            </a:r>
          </a:p>
          <a:p>
            <a:pPr lvl="1"/>
            <a:r>
              <a:rPr lang="en-US" sz="1800" dirty="0" smtClean="0"/>
              <a:t>Processed through Box Office Express </a:t>
            </a:r>
          </a:p>
          <a:p>
            <a:pPr lvl="1"/>
            <a:r>
              <a:rPr lang="en-US" sz="1800" dirty="0" smtClean="0"/>
              <a:t>Attached to a VIP Contact</a:t>
            </a:r>
          </a:p>
          <a:p>
            <a:r>
              <a:rPr lang="en-US" dirty="0" smtClean="0"/>
              <a:t>Action: </a:t>
            </a:r>
          </a:p>
          <a:p>
            <a:pPr lvl="1"/>
            <a:r>
              <a:rPr lang="en-US" sz="1800" dirty="0" smtClean="0"/>
              <a:t>Post to the “Front of House” Chatter Group</a:t>
            </a:r>
          </a:p>
          <a:p>
            <a:pPr lvl="1"/>
            <a:r>
              <a:rPr lang="en-US" sz="1800" dirty="0" smtClean="0"/>
              <a:t>Include a link to the Contact record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Process Builder!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597" y="1601788"/>
            <a:ext cx="4997131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05269" y="2894274"/>
            <a:ext cx="7646796" cy="369332"/>
          </a:xfrm>
          <a:prstGeom prst="rect">
            <a:avLst/>
          </a:prstGeom>
          <a:solidFill>
            <a:srgbClr val="D0D9DE"/>
          </a:solidFill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tx2"/>
                </a:solidFill>
                <a:latin typeface="Salesforce Sans"/>
                <a:cs typeface="Salesforce Sans"/>
              </a:rPr>
              <a:t>TicketOrder</a:t>
            </a:r>
            <a:r>
              <a:rPr lang="en-US" dirty="0" smtClean="0">
                <a:solidFill>
                  <a:schemeClr val="tx2"/>
                </a:solidFill>
                <a:latin typeface="Salesforce Sans"/>
                <a:cs typeface="Salesforce Sans"/>
              </a:rPr>
              <a:t>__</a:t>
            </a:r>
            <a:r>
              <a:rPr lang="en-US" dirty="0" err="1" smtClean="0">
                <a:solidFill>
                  <a:schemeClr val="tx2"/>
                </a:solidFill>
                <a:latin typeface="Salesforce Sans"/>
                <a:cs typeface="Salesforce Sans"/>
              </a:rPr>
              <a:t>c.Contact__r.VIP__c</a:t>
            </a:r>
            <a:r>
              <a:rPr lang="en-US" dirty="0" smtClean="0">
                <a:solidFill>
                  <a:schemeClr val="tx2"/>
                </a:solidFill>
                <a:latin typeface="Salesforce Sans"/>
                <a:cs typeface="Salesforce Sans"/>
              </a:rPr>
              <a:t>   Equals       Boolean    True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7764" y="1605287"/>
            <a:ext cx="7646796" cy="369332"/>
          </a:xfrm>
          <a:prstGeom prst="rect">
            <a:avLst/>
          </a:prstGeom>
          <a:solidFill>
            <a:srgbClr val="D0D9DE"/>
          </a:solidFill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 smtClean="0">
                <a:latin typeface="Salesforce Sans"/>
                <a:cs typeface="Salesforce Sans"/>
              </a:rPr>
              <a:t>[Field]                                                 [Operator]  [Type]      [Value]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05269" y="2036177"/>
            <a:ext cx="7646796" cy="369332"/>
          </a:xfrm>
          <a:prstGeom prst="rect">
            <a:avLst/>
          </a:prstGeom>
          <a:solidFill>
            <a:srgbClr val="D0D9DE"/>
          </a:solidFill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tx2"/>
                </a:solidFill>
                <a:latin typeface="Salesforce Sans"/>
                <a:cs typeface="Salesforce Sans"/>
              </a:rPr>
              <a:t>TicketOrder</a:t>
            </a:r>
            <a:r>
              <a:rPr lang="en-US" dirty="0" smtClean="0">
                <a:solidFill>
                  <a:schemeClr val="tx2"/>
                </a:solidFill>
                <a:latin typeface="Salesforce Sans"/>
                <a:cs typeface="Salesforce Sans"/>
              </a:rPr>
              <a:t>__c.</a:t>
            </a:r>
            <a:r>
              <a:rPr lang="en-US" dirty="0" err="1" smtClean="0">
                <a:solidFill>
                  <a:schemeClr val="tx2"/>
                </a:solidFill>
                <a:latin typeface="Salesforce Sans"/>
                <a:cs typeface="Salesforce Sans"/>
              </a:rPr>
              <a:t>OrderStatus</a:t>
            </a:r>
            <a:r>
              <a:rPr lang="en-US" dirty="0" smtClean="0">
                <a:solidFill>
                  <a:schemeClr val="tx2"/>
                </a:solidFill>
                <a:latin typeface="Salesforce Sans"/>
                <a:cs typeface="Salesforce Sans"/>
              </a:rPr>
              <a:t>__c        Equals       Picklist      Complete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2774" y="2459883"/>
            <a:ext cx="7646796" cy="369332"/>
          </a:xfrm>
          <a:prstGeom prst="rect">
            <a:avLst/>
          </a:prstGeom>
          <a:solidFill>
            <a:srgbClr val="D0D9DE"/>
          </a:solidFill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tx2"/>
                </a:solidFill>
                <a:latin typeface="Salesforce Sans"/>
                <a:cs typeface="Salesforce Sans"/>
              </a:rPr>
              <a:t>TicketOrder</a:t>
            </a:r>
            <a:r>
              <a:rPr lang="en-US" dirty="0" smtClean="0">
                <a:solidFill>
                  <a:schemeClr val="tx2"/>
                </a:solidFill>
                <a:latin typeface="Salesforce Sans"/>
                <a:cs typeface="Salesforce Sans"/>
              </a:rPr>
              <a:t>__c.</a:t>
            </a:r>
            <a:r>
              <a:rPr lang="en-US" dirty="0" err="1" smtClean="0">
                <a:solidFill>
                  <a:schemeClr val="tx2"/>
                </a:solidFill>
                <a:latin typeface="Salesforce Sans"/>
                <a:cs typeface="Salesforce Sans"/>
              </a:rPr>
              <a:t>EntryMethod</a:t>
            </a:r>
            <a:r>
              <a:rPr lang="en-US" dirty="0" smtClean="0">
                <a:solidFill>
                  <a:schemeClr val="tx2"/>
                </a:solidFill>
                <a:latin typeface="Salesforce Sans"/>
                <a:cs typeface="Salesforce Sans"/>
              </a:rPr>
              <a:t>__c       Equals       String      BOE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27" y="3349271"/>
            <a:ext cx="5331401" cy="292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85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It’s Custom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Different definitions of “VIP”</a:t>
            </a:r>
          </a:p>
          <a:p>
            <a:pPr lvl="1"/>
            <a:r>
              <a:rPr lang="en-US" dirty="0"/>
              <a:t>Major Donors</a:t>
            </a:r>
          </a:p>
          <a:p>
            <a:pPr lvl="1"/>
            <a:r>
              <a:rPr lang="en-US" dirty="0"/>
              <a:t>Board Members</a:t>
            </a:r>
          </a:p>
          <a:p>
            <a:pPr lvl="1"/>
            <a:r>
              <a:rPr lang="en-US" dirty="0"/>
              <a:t>Repeat volunteers</a:t>
            </a:r>
          </a:p>
          <a:p>
            <a:r>
              <a:rPr lang="en-US" dirty="0"/>
              <a:t>Different staffing situations</a:t>
            </a:r>
          </a:p>
          <a:p>
            <a:pPr lvl="1"/>
            <a:r>
              <a:rPr lang="en-US" dirty="0"/>
              <a:t>Front of house staff</a:t>
            </a:r>
          </a:p>
          <a:p>
            <a:pPr lvl="1"/>
            <a:r>
              <a:rPr lang="en-US" dirty="0"/>
              <a:t>Development Director</a:t>
            </a:r>
          </a:p>
          <a:p>
            <a:pPr lvl="1"/>
            <a:r>
              <a:rPr lang="en-US" dirty="0"/>
              <a:t>Executive </a:t>
            </a:r>
            <a:r>
              <a:rPr lang="en-US" dirty="0" smtClean="0"/>
              <a:t>Director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/>
              <a:t>What’s a “VIP”? Who should know about it?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4" y="1616867"/>
            <a:ext cx="7666211" cy="341145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10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Box Office Express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7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PatronManager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Arts and culture organizations need CRM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Barcode Scanning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Validate tickets and send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4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 vert="horz" lIns="9144" tIns="0" rIns="0" bIns="0" rtlCol="0" anchor="t">
            <a:noAutofit/>
          </a:bodyPr>
          <a:lstStyle/>
          <a:p>
            <a:r>
              <a:rPr lang="en-US" dirty="0" smtClean="0">
                <a:latin typeface="Arial" charset="0"/>
              </a:rPr>
              <a:t>Track attendance</a:t>
            </a:r>
          </a:p>
          <a:p>
            <a:pPr lvl="1"/>
            <a:r>
              <a:rPr lang="en-US" sz="1800" dirty="0" smtClean="0">
                <a:latin typeface="Arial" charset="0"/>
              </a:rPr>
              <a:t>Updates a field called “Entry Date” on Ticket Order Items</a:t>
            </a:r>
          </a:p>
          <a:p>
            <a:r>
              <a:rPr lang="en-US" dirty="0" smtClean="0">
                <a:latin typeface="Arial" charset="0"/>
              </a:rPr>
              <a:t>Access control</a:t>
            </a:r>
          </a:p>
          <a:p>
            <a:pPr lvl="1"/>
            <a:r>
              <a:rPr lang="en-US" sz="1800" dirty="0" smtClean="0">
                <a:latin typeface="Arial" charset="0"/>
              </a:rPr>
              <a:t>Warns the user if a ticket has already been scanned, or if it’s not a valid ticket</a:t>
            </a:r>
            <a:endParaRPr lang="en-US" sz="1800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 anchor="t">
            <a:spAutoFit/>
          </a:bodyPr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10" name="Content Placeholder 9" descr="barcode.happy.png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6" y="416281"/>
            <a:ext cx="3060102" cy="5173604"/>
          </a:xfrm>
        </p:spPr>
      </p:pic>
      <p:pic>
        <p:nvPicPr>
          <p:cNvPr id="11" name="Picture 10" descr="barcode.sa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015" y="1288148"/>
            <a:ext cx="3110794" cy="5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 Scanning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 vert="horz" lIns="9144" tIns="0" rIns="0" bIns="0" rtlCol="0" anchor="t">
            <a:noAutofit/>
          </a:bodyPr>
          <a:lstStyle/>
          <a:p>
            <a:r>
              <a:rPr lang="en-US" dirty="0">
                <a:latin typeface="Arial" charset="0"/>
              </a:rPr>
              <a:t>100% native Android app </a:t>
            </a:r>
          </a:p>
          <a:p>
            <a:r>
              <a:rPr lang="en-US" dirty="0">
                <a:latin typeface="Arial" charset="0"/>
              </a:rPr>
              <a:t>Integrates </a:t>
            </a:r>
            <a:r>
              <a:rPr lang="en-US" dirty="0" smtClean="0">
                <a:latin typeface="Arial" charset="0"/>
              </a:rPr>
              <a:t>methods </a:t>
            </a:r>
            <a:r>
              <a:rPr lang="en-US" dirty="0">
                <a:latin typeface="Arial" charset="0"/>
              </a:rPr>
              <a:t>of QR code capture </a:t>
            </a:r>
            <a:endParaRPr lang="en-US" dirty="0" smtClean="0">
              <a:latin typeface="Arial" charset="0"/>
            </a:endParaRPr>
          </a:p>
          <a:p>
            <a:pPr lvl="1"/>
            <a:r>
              <a:rPr lang="en-US" sz="1800" dirty="0" smtClean="0">
                <a:latin typeface="Arial" charset="0"/>
              </a:rPr>
              <a:t>Camera </a:t>
            </a:r>
            <a:r>
              <a:rPr lang="en-US" sz="1800" dirty="0">
                <a:latin typeface="Arial" charset="0"/>
              </a:rPr>
              <a:t>(cheap and cheerful; but a little slow) </a:t>
            </a:r>
          </a:p>
          <a:p>
            <a:pPr lvl="1"/>
            <a:r>
              <a:rPr lang="en-US" sz="1800" dirty="0" err="1" smtClean="0">
                <a:latin typeface="Arial" charset="0"/>
              </a:rPr>
              <a:t>SocketMobile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Bluetooth 2D imager (must be paired with an Android device)</a:t>
            </a:r>
          </a:p>
          <a:p>
            <a:r>
              <a:rPr lang="en-US" dirty="0" smtClean="0">
                <a:latin typeface="Arial" charset="0"/>
              </a:rPr>
              <a:t>Validates </a:t>
            </a:r>
            <a:r>
              <a:rPr lang="en-US" dirty="0">
                <a:latin typeface="Arial" charset="0"/>
              </a:rPr>
              <a:t>ticket and updates Salesforce with admission date 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 anchor="t">
            <a:spAutoFit/>
          </a:bodyPr>
          <a:lstStyle/>
          <a:p>
            <a:r>
              <a:rPr lang="en-US" dirty="0"/>
              <a:t>How it works</a:t>
            </a:r>
          </a:p>
        </p:txBody>
      </p:sp>
      <p:pic>
        <p:nvPicPr>
          <p:cNvPr id="10" name="Content Placeholder 9" descr="barcode.happy.png"/>
          <p:cNvPicPr>
            <a:picLocks noGrp="1" noChangeAspect="1"/>
          </p:cNvPicPr>
          <p:nvPr>
            <p:ph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6" y="416281"/>
            <a:ext cx="3060102" cy="5173604"/>
          </a:xfrm>
        </p:spPr>
      </p:pic>
      <p:pic>
        <p:nvPicPr>
          <p:cNvPr id="11" name="Picture 10" descr="barcode.sa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015" y="1288148"/>
            <a:ext cx="3110794" cy="52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6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Happens Next?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Creating custom processes based on someone’s arrival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7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VIP Alerts – text message version (using Email Alerts)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Criteria: </a:t>
            </a:r>
          </a:p>
          <a:p>
            <a:pPr lvl="1"/>
            <a:r>
              <a:rPr lang="en-US" sz="1800" dirty="0"/>
              <a:t>Ticket Order Item “Entry Date” exists</a:t>
            </a:r>
          </a:p>
          <a:p>
            <a:pPr lvl="1"/>
            <a:r>
              <a:rPr lang="en-US" sz="1800" dirty="0"/>
              <a:t>TOI belongs to a VIP Contact</a:t>
            </a:r>
          </a:p>
          <a:p>
            <a:r>
              <a:rPr lang="en-US" dirty="0"/>
              <a:t>Action: </a:t>
            </a:r>
          </a:p>
          <a:p>
            <a:pPr lvl="1"/>
            <a:r>
              <a:rPr lang="en-US" sz="1800" dirty="0"/>
              <a:t>Fire an Email Alert</a:t>
            </a:r>
          </a:p>
          <a:p>
            <a:pPr lvl="1"/>
            <a:r>
              <a:rPr lang="en-US" sz="1800" dirty="0"/>
              <a:t>Recipient = text-able email address (like 914-555-9311@txt.att.net)</a:t>
            </a:r>
          </a:p>
          <a:p>
            <a:pPr lvl="1"/>
            <a:r>
              <a:rPr lang="en-US" sz="1800" dirty="0"/>
              <a:t>Includes VIP Name &amp; link to the Contact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/>
              <a:t>“Elvis has entered the building!”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25" y="1546533"/>
            <a:ext cx="6794492" cy="4482477"/>
          </a:xfrm>
        </p:spPr>
      </p:pic>
      <p:pic>
        <p:nvPicPr>
          <p:cNvPr id="9" name="Picture 3" descr="C:\Users\Michelle\Documents\Dropbox\Photo Aug 06, 10 32 51 P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554" y="1517301"/>
            <a:ext cx="2562906" cy="454915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1"/>
          <a:stretch/>
        </p:blipFill>
        <p:spPr bwMode="auto">
          <a:xfrm>
            <a:off x="5263363" y="1607739"/>
            <a:ext cx="5475746" cy="410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36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Barcode Scanning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3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Our combined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78813"/>
              </p:ext>
            </p:extLst>
          </p:nvPr>
        </p:nvGraphicFramePr>
        <p:xfrm>
          <a:off x="338138" y="1600200"/>
          <a:ext cx="11357676" cy="437515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2490122"/>
                <a:gridCol w="4401880"/>
                <a:gridCol w="4465674"/>
              </a:tblGrid>
              <a:tr h="1085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spc="0" baseline="0" dirty="0" smtClean="0">
                        <a:solidFill>
                          <a:schemeClr val="accent2"/>
                        </a:solidFill>
                        <a:latin typeface="Salesforce San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spc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Salesforce Sans"/>
                        </a:rPr>
                        <a:t>Box Office Express</a:t>
                      </a:r>
                      <a:endParaRPr lang="en-US" sz="2800" b="0" kern="1200" spc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Salesforce Sans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Salesforce Sans"/>
                        </a:rPr>
                        <a:t>Barcode Scanner</a:t>
                      </a:r>
                      <a:endParaRPr lang="en-US" sz="2800" b="0" spc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Salesforce San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 smtClean="0">
                          <a:solidFill>
                            <a:schemeClr val="accent1"/>
                          </a:solidFill>
                          <a:latin typeface="Salesforce Sans"/>
                          <a:ea typeface="+mn-ea"/>
                          <a:cs typeface="+mn-cs"/>
                        </a:rPr>
                        <a:t>Front 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HTML5</a:t>
                      </a:r>
                    </a:p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Twitter Bootstrap</a:t>
                      </a:r>
                    </a:p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Backbone.js</a:t>
                      </a:r>
                      <a:endParaRPr lang="en-US" sz="1800" kern="1200" dirty="0">
                        <a:solidFill>
                          <a:srgbClr val="7C868D"/>
                        </a:solidFill>
                        <a:latin typeface="Salesforce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Native Android</a:t>
                      </a:r>
                      <a:endParaRPr lang="en-US" sz="1800" kern="1200" dirty="0">
                        <a:solidFill>
                          <a:srgbClr val="7C868D"/>
                        </a:solidFill>
                        <a:latin typeface="Salesforce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accent1"/>
                          </a:solidFill>
                          <a:latin typeface="Salesforce Sans"/>
                        </a:rPr>
                        <a:t>Back End</a:t>
                      </a:r>
                      <a:endParaRPr lang="en-US" sz="2400" b="0" kern="1200" dirty="0" smtClean="0">
                        <a:solidFill>
                          <a:schemeClr val="accent1"/>
                        </a:solidFill>
                        <a:latin typeface="Salesforce Sans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Visualforce Remoting</a:t>
                      </a:r>
                    </a:p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Native Cordova Plugin</a:t>
                      </a:r>
                      <a:endParaRPr lang="en-US" sz="1800" kern="1200" dirty="0">
                        <a:solidFill>
                          <a:srgbClr val="7C868D"/>
                        </a:solidFill>
                        <a:latin typeface="Salesforce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Apex REST</a:t>
                      </a:r>
                    </a:p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Native integration with Scanner SDK</a:t>
                      </a:r>
                      <a:endParaRPr lang="en-US" sz="1800" kern="1200" dirty="0">
                        <a:solidFill>
                          <a:srgbClr val="7C868D"/>
                        </a:solidFill>
                        <a:latin typeface="Salesforce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accent1"/>
                          </a:solidFill>
                          <a:latin typeface="Salesforce Sans"/>
                        </a:rPr>
                        <a:t>Declarative</a:t>
                      </a:r>
                      <a:endParaRPr lang="en-US" sz="2400" b="0" kern="1200" dirty="0" smtClean="0">
                        <a:solidFill>
                          <a:schemeClr val="accent1"/>
                        </a:solidFill>
                        <a:latin typeface="Salesforce Sans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Process Builder to fire a Chatter alert</a:t>
                      </a:r>
                      <a:endParaRPr lang="en-US" sz="1800" kern="1200" dirty="0">
                        <a:solidFill>
                          <a:srgbClr val="7C868D"/>
                        </a:solidFill>
                        <a:latin typeface="Salesforce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40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sz="1800" kern="1200" dirty="0" smtClean="0">
                          <a:solidFill>
                            <a:srgbClr val="7C868D"/>
                          </a:solidFill>
                          <a:latin typeface="Salesforce Sans"/>
                        </a:rPr>
                        <a:t>Process Builder to email-to-SMS</a:t>
                      </a:r>
                      <a:endParaRPr lang="en-US" sz="1800" kern="1200" dirty="0">
                        <a:solidFill>
                          <a:srgbClr val="7C868D"/>
                        </a:solidFill>
                        <a:latin typeface="Salesforce 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1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Clicks and Code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Product, not consulting</a:t>
            </a:r>
          </a:p>
          <a:p>
            <a:pPr>
              <a:buNone/>
            </a:pPr>
            <a:r>
              <a:rPr lang="en-US" dirty="0" smtClean="0"/>
              <a:t>Code for global requirements</a:t>
            </a:r>
          </a:p>
          <a:p>
            <a:r>
              <a:rPr lang="en-US" dirty="0" smtClean="0"/>
              <a:t>Button-click development gives us a huge opportunity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Universal features with customized end results</a:t>
            </a:r>
            <a:endParaRPr lang="en-US" dirty="0"/>
          </a:p>
        </p:txBody>
      </p:sp>
      <p:sp>
        <p:nvSpPr>
          <p:cNvPr id="6" name="Shape 797"/>
          <p:cNvSpPr/>
          <p:nvPr/>
        </p:nvSpPr>
        <p:spPr>
          <a:xfrm>
            <a:off x="6092453" y="2020190"/>
            <a:ext cx="3855039" cy="3498112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759"/>
          <p:cNvSpPr/>
          <p:nvPr/>
        </p:nvSpPr>
        <p:spPr>
          <a:xfrm>
            <a:off x="6501691" y="2020190"/>
            <a:ext cx="3036561" cy="2804631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Shape 759"/>
          <p:cNvSpPr/>
          <p:nvPr/>
        </p:nvSpPr>
        <p:spPr>
          <a:xfrm rot="10800000">
            <a:off x="6576120" y="2427260"/>
            <a:ext cx="3036561" cy="2804631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Shape 768"/>
          <p:cNvSpPr/>
          <p:nvPr/>
        </p:nvSpPr>
        <p:spPr>
          <a:xfrm>
            <a:off x="6257535" y="2146050"/>
            <a:ext cx="3524873" cy="2851252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Shape 752"/>
          <p:cNvSpPr/>
          <p:nvPr/>
        </p:nvSpPr>
        <p:spPr>
          <a:xfrm>
            <a:off x="6984300" y="2976658"/>
            <a:ext cx="1752239" cy="1762857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" name="Shape 782"/>
          <p:cNvSpPr/>
          <p:nvPr/>
        </p:nvSpPr>
        <p:spPr>
          <a:xfrm>
            <a:off x="5702391" y="2109031"/>
            <a:ext cx="4784017" cy="292529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92453" y="1865203"/>
            <a:ext cx="3862463" cy="3653099"/>
            <a:chOff x="2151319" y="2909417"/>
            <a:chExt cx="3862463" cy="3653099"/>
          </a:xfrm>
        </p:grpSpPr>
        <p:sp>
          <p:nvSpPr>
            <p:cNvPr id="12" name="Shape 731"/>
            <p:cNvSpPr/>
            <p:nvPr/>
          </p:nvSpPr>
          <p:spPr>
            <a:xfrm>
              <a:off x="3370520" y="3379973"/>
              <a:ext cx="1551922" cy="1921429"/>
            </a:xfrm>
            <a:custGeom>
              <a:avLst/>
              <a:gdLst/>
              <a:ahLst/>
              <a:cxnLst/>
              <a:rect l="0" t="0" r="0" b="0"/>
              <a:pathLst>
                <a:path w="16863" h="20878" extrusionOk="0">
                  <a:moveTo>
                    <a:pt x="974" y="1801"/>
                  </a:moveTo>
                  <a:lnTo>
                    <a:pt x="1144" y="1825"/>
                  </a:lnTo>
                  <a:lnTo>
                    <a:pt x="1314" y="1874"/>
                  </a:lnTo>
                  <a:lnTo>
                    <a:pt x="1436" y="1874"/>
                  </a:lnTo>
                  <a:lnTo>
                    <a:pt x="1460" y="2093"/>
                  </a:lnTo>
                  <a:lnTo>
                    <a:pt x="1485" y="2774"/>
                  </a:lnTo>
                  <a:lnTo>
                    <a:pt x="1387" y="2750"/>
                  </a:lnTo>
                  <a:lnTo>
                    <a:pt x="1314" y="2774"/>
                  </a:lnTo>
                  <a:lnTo>
                    <a:pt x="1241" y="2798"/>
                  </a:lnTo>
                  <a:lnTo>
                    <a:pt x="901" y="3042"/>
                  </a:lnTo>
                  <a:lnTo>
                    <a:pt x="560" y="3309"/>
                  </a:lnTo>
                  <a:lnTo>
                    <a:pt x="511" y="3358"/>
                  </a:lnTo>
                  <a:lnTo>
                    <a:pt x="511" y="2847"/>
                  </a:lnTo>
                  <a:lnTo>
                    <a:pt x="536" y="2823"/>
                  </a:lnTo>
                  <a:lnTo>
                    <a:pt x="706" y="2725"/>
                  </a:lnTo>
                  <a:lnTo>
                    <a:pt x="852" y="2604"/>
                  </a:lnTo>
                  <a:lnTo>
                    <a:pt x="1193" y="2409"/>
                  </a:lnTo>
                  <a:lnTo>
                    <a:pt x="1290" y="2360"/>
                  </a:lnTo>
                  <a:lnTo>
                    <a:pt x="1339" y="2287"/>
                  </a:lnTo>
                  <a:lnTo>
                    <a:pt x="1436" y="2117"/>
                  </a:lnTo>
                  <a:lnTo>
                    <a:pt x="1460" y="2093"/>
                  </a:lnTo>
                  <a:lnTo>
                    <a:pt x="1436" y="2044"/>
                  </a:lnTo>
                  <a:lnTo>
                    <a:pt x="1412" y="2020"/>
                  </a:lnTo>
                  <a:lnTo>
                    <a:pt x="1290" y="1995"/>
                  </a:lnTo>
                  <a:lnTo>
                    <a:pt x="1168" y="1995"/>
                  </a:lnTo>
                  <a:lnTo>
                    <a:pt x="998" y="2068"/>
                  </a:lnTo>
                  <a:lnTo>
                    <a:pt x="828" y="2166"/>
                  </a:lnTo>
                  <a:lnTo>
                    <a:pt x="657" y="2287"/>
                  </a:lnTo>
                  <a:lnTo>
                    <a:pt x="487" y="2409"/>
                  </a:lnTo>
                  <a:lnTo>
                    <a:pt x="487" y="2093"/>
                  </a:lnTo>
                  <a:lnTo>
                    <a:pt x="438" y="1801"/>
                  </a:lnTo>
                  <a:lnTo>
                    <a:pt x="609" y="1825"/>
                  </a:lnTo>
                  <a:lnTo>
                    <a:pt x="974" y="1801"/>
                  </a:lnTo>
                  <a:close/>
                  <a:moveTo>
                    <a:pt x="13237" y="803"/>
                  </a:moveTo>
                  <a:lnTo>
                    <a:pt x="13383" y="949"/>
                  </a:lnTo>
                  <a:lnTo>
                    <a:pt x="13651" y="1192"/>
                  </a:lnTo>
                  <a:lnTo>
                    <a:pt x="13943" y="1436"/>
                  </a:lnTo>
                  <a:lnTo>
                    <a:pt x="14210" y="1655"/>
                  </a:lnTo>
                  <a:lnTo>
                    <a:pt x="14454" y="1922"/>
                  </a:lnTo>
                  <a:lnTo>
                    <a:pt x="14697" y="2214"/>
                  </a:lnTo>
                  <a:lnTo>
                    <a:pt x="14965" y="2482"/>
                  </a:lnTo>
                  <a:lnTo>
                    <a:pt x="15500" y="3017"/>
                  </a:lnTo>
                  <a:lnTo>
                    <a:pt x="15646" y="3188"/>
                  </a:lnTo>
                  <a:lnTo>
                    <a:pt x="15792" y="3382"/>
                  </a:lnTo>
                  <a:lnTo>
                    <a:pt x="15938" y="3577"/>
                  </a:lnTo>
                  <a:lnTo>
                    <a:pt x="16084" y="3772"/>
                  </a:lnTo>
                  <a:lnTo>
                    <a:pt x="15743" y="3796"/>
                  </a:lnTo>
                  <a:lnTo>
                    <a:pt x="15403" y="3820"/>
                  </a:lnTo>
                  <a:lnTo>
                    <a:pt x="14697" y="3820"/>
                  </a:lnTo>
                  <a:lnTo>
                    <a:pt x="14016" y="3796"/>
                  </a:lnTo>
                  <a:lnTo>
                    <a:pt x="13651" y="3772"/>
                  </a:lnTo>
                  <a:lnTo>
                    <a:pt x="13310" y="3820"/>
                  </a:lnTo>
                  <a:lnTo>
                    <a:pt x="13261" y="3042"/>
                  </a:lnTo>
                  <a:lnTo>
                    <a:pt x="13188" y="2239"/>
                  </a:lnTo>
                  <a:lnTo>
                    <a:pt x="13188" y="1874"/>
                  </a:lnTo>
                  <a:lnTo>
                    <a:pt x="13188" y="1533"/>
                  </a:lnTo>
                  <a:lnTo>
                    <a:pt x="13237" y="803"/>
                  </a:lnTo>
                  <a:close/>
                  <a:moveTo>
                    <a:pt x="1509" y="3163"/>
                  </a:moveTo>
                  <a:lnTo>
                    <a:pt x="1533" y="3455"/>
                  </a:lnTo>
                  <a:lnTo>
                    <a:pt x="1363" y="3553"/>
                  </a:lnTo>
                  <a:lnTo>
                    <a:pt x="1193" y="3650"/>
                  </a:lnTo>
                  <a:lnTo>
                    <a:pt x="901" y="3918"/>
                  </a:lnTo>
                  <a:lnTo>
                    <a:pt x="706" y="4064"/>
                  </a:lnTo>
                  <a:lnTo>
                    <a:pt x="511" y="4210"/>
                  </a:lnTo>
                  <a:lnTo>
                    <a:pt x="511" y="3845"/>
                  </a:lnTo>
                  <a:lnTo>
                    <a:pt x="511" y="3747"/>
                  </a:lnTo>
                  <a:lnTo>
                    <a:pt x="657" y="3699"/>
                  </a:lnTo>
                  <a:lnTo>
                    <a:pt x="803" y="3626"/>
                  </a:lnTo>
                  <a:lnTo>
                    <a:pt x="1047" y="3455"/>
                  </a:lnTo>
                  <a:lnTo>
                    <a:pt x="1387" y="3236"/>
                  </a:lnTo>
                  <a:lnTo>
                    <a:pt x="1509" y="3163"/>
                  </a:lnTo>
                  <a:close/>
                  <a:moveTo>
                    <a:pt x="1533" y="3942"/>
                  </a:moveTo>
                  <a:lnTo>
                    <a:pt x="1533" y="4404"/>
                  </a:lnTo>
                  <a:lnTo>
                    <a:pt x="1533" y="4526"/>
                  </a:lnTo>
                  <a:lnTo>
                    <a:pt x="1168" y="4745"/>
                  </a:lnTo>
                  <a:lnTo>
                    <a:pt x="828" y="4988"/>
                  </a:lnTo>
                  <a:lnTo>
                    <a:pt x="657" y="5086"/>
                  </a:lnTo>
                  <a:lnTo>
                    <a:pt x="511" y="5232"/>
                  </a:lnTo>
                  <a:lnTo>
                    <a:pt x="511" y="4648"/>
                  </a:lnTo>
                  <a:lnTo>
                    <a:pt x="657" y="4575"/>
                  </a:lnTo>
                  <a:lnTo>
                    <a:pt x="803" y="4477"/>
                  </a:lnTo>
                  <a:lnTo>
                    <a:pt x="1095" y="4258"/>
                  </a:lnTo>
                  <a:lnTo>
                    <a:pt x="1533" y="3942"/>
                  </a:lnTo>
                  <a:close/>
                  <a:moveTo>
                    <a:pt x="1509" y="4964"/>
                  </a:moveTo>
                  <a:lnTo>
                    <a:pt x="1485" y="5378"/>
                  </a:lnTo>
                  <a:lnTo>
                    <a:pt x="1363" y="5451"/>
                  </a:lnTo>
                  <a:lnTo>
                    <a:pt x="1217" y="5548"/>
                  </a:lnTo>
                  <a:lnTo>
                    <a:pt x="998" y="5767"/>
                  </a:lnTo>
                  <a:lnTo>
                    <a:pt x="730" y="5986"/>
                  </a:lnTo>
                  <a:lnTo>
                    <a:pt x="609" y="6108"/>
                  </a:lnTo>
                  <a:lnTo>
                    <a:pt x="487" y="6254"/>
                  </a:lnTo>
                  <a:lnTo>
                    <a:pt x="487" y="5499"/>
                  </a:lnTo>
                  <a:lnTo>
                    <a:pt x="633" y="5475"/>
                  </a:lnTo>
                  <a:lnTo>
                    <a:pt x="755" y="5426"/>
                  </a:lnTo>
                  <a:lnTo>
                    <a:pt x="998" y="5256"/>
                  </a:lnTo>
                  <a:lnTo>
                    <a:pt x="1509" y="4964"/>
                  </a:lnTo>
                  <a:close/>
                  <a:moveTo>
                    <a:pt x="1460" y="5889"/>
                  </a:moveTo>
                  <a:lnTo>
                    <a:pt x="1436" y="6473"/>
                  </a:lnTo>
                  <a:lnTo>
                    <a:pt x="1363" y="6448"/>
                  </a:lnTo>
                  <a:lnTo>
                    <a:pt x="1266" y="6448"/>
                  </a:lnTo>
                  <a:lnTo>
                    <a:pt x="1168" y="6473"/>
                  </a:lnTo>
                  <a:lnTo>
                    <a:pt x="998" y="6594"/>
                  </a:lnTo>
                  <a:lnTo>
                    <a:pt x="852" y="6716"/>
                  </a:lnTo>
                  <a:lnTo>
                    <a:pt x="730" y="6862"/>
                  </a:lnTo>
                  <a:lnTo>
                    <a:pt x="511" y="7105"/>
                  </a:lnTo>
                  <a:lnTo>
                    <a:pt x="487" y="6448"/>
                  </a:lnTo>
                  <a:lnTo>
                    <a:pt x="511" y="6448"/>
                  </a:lnTo>
                  <a:lnTo>
                    <a:pt x="682" y="6424"/>
                  </a:lnTo>
                  <a:lnTo>
                    <a:pt x="828" y="6351"/>
                  </a:lnTo>
                  <a:lnTo>
                    <a:pt x="974" y="6254"/>
                  </a:lnTo>
                  <a:lnTo>
                    <a:pt x="1095" y="6156"/>
                  </a:lnTo>
                  <a:lnTo>
                    <a:pt x="1460" y="5889"/>
                  </a:lnTo>
                  <a:close/>
                  <a:moveTo>
                    <a:pt x="6984" y="6205"/>
                  </a:moveTo>
                  <a:lnTo>
                    <a:pt x="6935" y="6229"/>
                  </a:lnTo>
                  <a:lnTo>
                    <a:pt x="6862" y="6278"/>
                  </a:lnTo>
                  <a:lnTo>
                    <a:pt x="6716" y="6424"/>
                  </a:lnTo>
                  <a:lnTo>
                    <a:pt x="6546" y="6594"/>
                  </a:lnTo>
                  <a:lnTo>
                    <a:pt x="6327" y="6740"/>
                  </a:lnTo>
                  <a:lnTo>
                    <a:pt x="6108" y="6862"/>
                  </a:lnTo>
                  <a:lnTo>
                    <a:pt x="5986" y="6911"/>
                  </a:lnTo>
                  <a:lnTo>
                    <a:pt x="5889" y="6935"/>
                  </a:lnTo>
                  <a:lnTo>
                    <a:pt x="5767" y="6935"/>
                  </a:lnTo>
                  <a:lnTo>
                    <a:pt x="5670" y="6911"/>
                  </a:lnTo>
                  <a:lnTo>
                    <a:pt x="5572" y="6886"/>
                  </a:lnTo>
                  <a:lnTo>
                    <a:pt x="5499" y="6838"/>
                  </a:lnTo>
                  <a:lnTo>
                    <a:pt x="5426" y="6740"/>
                  </a:lnTo>
                  <a:lnTo>
                    <a:pt x="5353" y="6619"/>
                  </a:lnTo>
                  <a:lnTo>
                    <a:pt x="5305" y="6546"/>
                  </a:lnTo>
                  <a:lnTo>
                    <a:pt x="5232" y="6521"/>
                  </a:lnTo>
                  <a:lnTo>
                    <a:pt x="5134" y="6521"/>
                  </a:lnTo>
                  <a:lnTo>
                    <a:pt x="5061" y="6546"/>
                  </a:lnTo>
                  <a:lnTo>
                    <a:pt x="4794" y="6716"/>
                  </a:lnTo>
                  <a:lnTo>
                    <a:pt x="4599" y="6813"/>
                  </a:lnTo>
                  <a:lnTo>
                    <a:pt x="4429" y="6911"/>
                  </a:lnTo>
                  <a:lnTo>
                    <a:pt x="4283" y="6959"/>
                  </a:lnTo>
                  <a:lnTo>
                    <a:pt x="4210" y="6959"/>
                  </a:lnTo>
                  <a:lnTo>
                    <a:pt x="4137" y="6935"/>
                  </a:lnTo>
                  <a:lnTo>
                    <a:pt x="4088" y="6911"/>
                  </a:lnTo>
                  <a:lnTo>
                    <a:pt x="4064" y="6838"/>
                  </a:lnTo>
                  <a:lnTo>
                    <a:pt x="4039" y="6765"/>
                  </a:lnTo>
                  <a:lnTo>
                    <a:pt x="4039" y="6667"/>
                  </a:lnTo>
                  <a:lnTo>
                    <a:pt x="4039" y="6619"/>
                  </a:lnTo>
                  <a:lnTo>
                    <a:pt x="4015" y="6594"/>
                  </a:lnTo>
                  <a:lnTo>
                    <a:pt x="3966" y="6570"/>
                  </a:lnTo>
                  <a:lnTo>
                    <a:pt x="3893" y="6570"/>
                  </a:lnTo>
                  <a:lnTo>
                    <a:pt x="3845" y="6643"/>
                  </a:lnTo>
                  <a:lnTo>
                    <a:pt x="3796" y="6862"/>
                  </a:lnTo>
                  <a:lnTo>
                    <a:pt x="3772" y="6959"/>
                  </a:lnTo>
                  <a:lnTo>
                    <a:pt x="3772" y="7057"/>
                  </a:lnTo>
                  <a:lnTo>
                    <a:pt x="3796" y="7154"/>
                  </a:lnTo>
                  <a:lnTo>
                    <a:pt x="3845" y="7251"/>
                  </a:lnTo>
                  <a:lnTo>
                    <a:pt x="3942" y="7300"/>
                  </a:lnTo>
                  <a:lnTo>
                    <a:pt x="4064" y="7349"/>
                  </a:lnTo>
                  <a:lnTo>
                    <a:pt x="4331" y="7349"/>
                  </a:lnTo>
                  <a:lnTo>
                    <a:pt x="4453" y="7324"/>
                  </a:lnTo>
                  <a:lnTo>
                    <a:pt x="4599" y="7276"/>
                  </a:lnTo>
                  <a:lnTo>
                    <a:pt x="4842" y="7154"/>
                  </a:lnTo>
                  <a:lnTo>
                    <a:pt x="5086" y="7008"/>
                  </a:lnTo>
                  <a:lnTo>
                    <a:pt x="5183" y="7130"/>
                  </a:lnTo>
                  <a:lnTo>
                    <a:pt x="5280" y="7203"/>
                  </a:lnTo>
                  <a:lnTo>
                    <a:pt x="5378" y="7276"/>
                  </a:lnTo>
                  <a:lnTo>
                    <a:pt x="5499" y="7324"/>
                  </a:lnTo>
                  <a:lnTo>
                    <a:pt x="5597" y="7349"/>
                  </a:lnTo>
                  <a:lnTo>
                    <a:pt x="5718" y="7349"/>
                  </a:lnTo>
                  <a:lnTo>
                    <a:pt x="5962" y="7324"/>
                  </a:lnTo>
                  <a:lnTo>
                    <a:pt x="6229" y="7251"/>
                  </a:lnTo>
                  <a:lnTo>
                    <a:pt x="6473" y="7130"/>
                  </a:lnTo>
                  <a:lnTo>
                    <a:pt x="6716" y="6984"/>
                  </a:lnTo>
                  <a:lnTo>
                    <a:pt x="6935" y="6813"/>
                  </a:lnTo>
                  <a:lnTo>
                    <a:pt x="7057" y="6959"/>
                  </a:lnTo>
                  <a:lnTo>
                    <a:pt x="7203" y="7081"/>
                  </a:lnTo>
                  <a:lnTo>
                    <a:pt x="7373" y="7154"/>
                  </a:lnTo>
                  <a:lnTo>
                    <a:pt x="7568" y="7203"/>
                  </a:lnTo>
                  <a:lnTo>
                    <a:pt x="7714" y="7227"/>
                  </a:lnTo>
                  <a:lnTo>
                    <a:pt x="7981" y="7227"/>
                  </a:lnTo>
                  <a:lnTo>
                    <a:pt x="8103" y="7178"/>
                  </a:lnTo>
                  <a:lnTo>
                    <a:pt x="8225" y="7130"/>
                  </a:lnTo>
                  <a:lnTo>
                    <a:pt x="8322" y="7057"/>
                  </a:lnTo>
                  <a:lnTo>
                    <a:pt x="8541" y="6911"/>
                  </a:lnTo>
                  <a:lnTo>
                    <a:pt x="8663" y="7057"/>
                  </a:lnTo>
                  <a:lnTo>
                    <a:pt x="8833" y="7154"/>
                  </a:lnTo>
                  <a:lnTo>
                    <a:pt x="9028" y="7203"/>
                  </a:lnTo>
                  <a:lnTo>
                    <a:pt x="9222" y="7227"/>
                  </a:lnTo>
                  <a:lnTo>
                    <a:pt x="9441" y="7203"/>
                  </a:lnTo>
                  <a:lnTo>
                    <a:pt x="9636" y="7154"/>
                  </a:lnTo>
                  <a:lnTo>
                    <a:pt x="9830" y="7057"/>
                  </a:lnTo>
                  <a:lnTo>
                    <a:pt x="10001" y="6935"/>
                  </a:lnTo>
                  <a:lnTo>
                    <a:pt x="10171" y="7057"/>
                  </a:lnTo>
                  <a:lnTo>
                    <a:pt x="10341" y="7154"/>
                  </a:lnTo>
                  <a:lnTo>
                    <a:pt x="10512" y="7227"/>
                  </a:lnTo>
                  <a:lnTo>
                    <a:pt x="10706" y="7276"/>
                  </a:lnTo>
                  <a:lnTo>
                    <a:pt x="10877" y="7276"/>
                  </a:lnTo>
                  <a:lnTo>
                    <a:pt x="11047" y="7251"/>
                  </a:lnTo>
                  <a:lnTo>
                    <a:pt x="11193" y="7203"/>
                  </a:lnTo>
                  <a:lnTo>
                    <a:pt x="11339" y="7105"/>
                  </a:lnTo>
                  <a:lnTo>
                    <a:pt x="11436" y="7203"/>
                  </a:lnTo>
                  <a:lnTo>
                    <a:pt x="11534" y="7276"/>
                  </a:lnTo>
                  <a:lnTo>
                    <a:pt x="11655" y="7349"/>
                  </a:lnTo>
                  <a:lnTo>
                    <a:pt x="11777" y="7397"/>
                  </a:lnTo>
                  <a:lnTo>
                    <a:pt x="11899" y="7422"/>
                  </a:lnTo>
                  <a:lnTo>
                    <a:pt x="12020" y="7422"/>
                  </a:lnTo>
                  <a:lnTo>
                    <a:pt x="12142" y="7397"/>
                  </a:lnTo>
                  <a:lnTo>
                    <a:pt x="12239" y="7349"/>
                  </a:lnTo>
                  <a:lnTo>
                    <a:pt x="12337" y="7300"/>
                  </a:lnTo>
                  <a:lnTo>
                    <a:pt x="12434" y="7203"/>
                  </a:lnTo>
                  <a:lnTo>
                    <a:pt x="12604" y="7032"/>
                  </a:lnTo>
                  <a:lnTo>
                    <a:pt x="12848" y="7178"/>
                  </a:lnTo>
                  <a:lnTo>
                    <a:pt x="12969" y="7251"/>
                  </a:lnTo>
                  <a:lnTo>
                    <a:pt x="13091" y="7300"/>
                  </a:lnTo>
                  <a:lnTo>
                    <a:pt x="13213" y="7324"/>
                  </a:lnTo>
                  <a:lnTo>
                    <a:pt x="13334" y="7324"/>
                  </a:lnTo>
                  <a:lnTo>
                    <a:pt x="13432" y="7300"/>
                  </a:lnTo>
                  <a:lnTo>
                    <a:pt x="13529" y="7227"/>
                  </a:lnTo>
                  <a:lnTo>
                    <a:pt x="13651" y="7324"/>
                  </a:lnTo>
                  <a:lnTo>
                    <a:pt x="13797" y="7373"/>
                  </a:lnTo>
                  <a:lnTo>
                    <a:pt x="13967" y="7397"/>
                  </a:lnTo>
                  <a:lnTo>
                    <a:pt x="14113" y="7373"/>
                  </a:lnTo>
                  <a:lnTo>
                    <a:pt x="14259" y="7349"/>
                  </a:lnTo>
                  <a:lnTo>
                    <a:pt x="14405" y="7251"/>
                  </a:lnTo>
                  <a:lnTo>
                    <a:pt x="14502" y="7154"/>
                  </a:lnTo>
                  <a:lnTo>
                    <a:pt x="14575" y="7008"/>
                  </a:lnTo>
                  <a:lnTo>
                    <a:pt x="14575" y="6959"/>
                  </a:lnTo>
                  <a:lnTo>
                    <a:pt x="14575" y="6935"/>
                  </a:lnTo>
                  <a:lnTo>
                    <a:pt x="14527" y="6911"/>
                  </a:lnTo>
                  <a:lnTo>
                    <a:pt x="14502" y="6911"/>
                  </a:lnTo>
                  <a:lnTo>
                    <a:pt x="14283" y="6959"/>
                  </a:lnTo>
                  <a:lnTo>
                    <a:pt x="14016" y="7032"/>
                  </a:lnTo>
                  <a:lnTo>
                    <a:pt x="13894" y="7032"/>
                  </a:lnTo>
                  <a:lnTo>
                    <a:pt x="13772" y="7008"/>
                  </a:lnTo>
                  <a:lnTo>
                    <a:pt x="13699" y="6959"/>
                  </a:lnTo>
                  <a:lnTo>
                    <a:pt x="13651" y="6911"/>
                  </a:lnTo>
                  <a:lnTo>
                    <a:pt x="13651" y="6862"/>
                  </a:lnTo>
                  <a:lnTo>
                    <a:pt x="13626" y="6789"/>
                  </a:lnTo>
                  <a:lnTo>
                    <a:pt x="13578" y="6740"/>
                  </a:lnTo>
                  <a:lnTo>
                    <a:pt x="13529" y="6692"/>
                  </a:lnTo>
                  <a:lnTo>
                    <a:pt x="13407" y="6692"/>
                  </a:lnTo>
                  <a:lnTo>
                    <a:pt x="13359" y="6716"/>
                  </a:lnTo>
                  <a:lnTo>
                    <a:pt x="13334" y="6789"/>
                  </a:lnTo>
                  <a:lnTo>
                    <a:pt x="13310" y="6862"/>
                  </a:lnTo>
                  <a:lnTo>
                    <a:pt x="13286" y="6911"/>
                  </a:lnTo>
                  <a:lnTo>
                    <a:pt x="13286" y="6959"/>
                  </a:lnTo>
                  <a:lnTo>
                    <a:pt x="13261" y="6984"/>
                  </a:lnTo>
                  <a:lnTo>
                    <a:pt x="13115" y="6984"/>
                  </a:lnTo>
                  <a:lnTo>
                    <a:pt x="13018" y="6935"/>
                  </a:lnTo>
                  <a:lnTo>
                    <a:pt x="12823" y="6789"/>
                  </a:lnTo>
                  <a:lnTo>
                    <a:pt x="12677" y="6667"/>
                  </a:lnTo>
                  <a:lnTo>
                    <a:pt x="12629" y="6643"/>
                  </a:lnTo>
                  <a:lnTo>
                    <a:pt x="12580" y="6619"/>
                  </a:lnTo>
                  <a:lnTo>
                    <a:pt x="12507" y="6619"/>
                  </a:lnTo>
                  <a:lnTo>
                    <a:pt x="12458" y="6667"/>
                  </a:lnTo>
                  <a:lnTo>
                    <a:pt x="12264" y="6886"/>
                  </a:lnTo>
                  <a:lnTo>
                    <a:pt x="12166" y="6959"/>
                  </a:lnTo>
                  <a:lnTo>
                    <a:pt x="12045" y="7032"/>
                  </a:lnTo>
                  <a:lnTo>
                    <a:pt x="11947" y="7057"/>
                  </a:lnTo>
                  <a:lnTo>
                    <a:pt x="11850" y="7032"/>
                  </a:lnTo>
                  <a:lnTo>
                    <a:pt x="11777" y="7008"/>
                  </a:lnTo>
                  <a:lnTo>
                    <a:pt x="11704" y="6911"/>
                  </a:lnTo>
                  <a:lnTo>
                    <a:pt x="11631" y="6813"/>
                  </a:lnTo>
                  <a:lnTo>
                    <a:pt x="11582" y="6667"/>
                  </a:lnTo>
                  <a:lnTo>
                    <a:pt x="11582" y="6594"/>
                  </a:lnTo>
                  <a:lnTo>
                    <a:pt x="11534" y="6521"/>
                  </a:lnTo>
                  <a:lnTo>
                    <a:pt x="11485" y="6497"/>
                  </a:lnTo>
                  <a:lnTo>
                    <a:pt x="11436" y="6473"/>
                  </a:lnTo>
                  <a:lnTo>
                    <a:pt x="11363" y="6473"/>
                  </a:lnTo>
                  <a:lnTo>
                    <a:pt x="11315" y="6497"/>
                  </a:lnTo>
                  <a:lnTo>
                    <a:pt x="11266" y="6546"/>
                  </a:lnTo>
                  <a:lnTo>
                    <a:pt x="11217" y="6619"/>
                  </a:lnTo>
                  <a:lnTo>
                    <a:pt x="11193" y="6716"/>
                  </a:lnTo>
                  <a:lnTo>
                    <a:pt x="11144" y="6789"/>
                  </a:lnTo>
                  <a:lnTo>
                    <a:pt x="11071" y="6838"/>
                  </a:lnTo>
                  <a:lnTo>
                    <a:pt x="11023" y="6886"/>
                  </a:lnTo>
                  <a:lnTo>
                    <a:pt x="10950" y="6911"/>
                  </a:lnTo>
                  <a:lnTo>
                    <a:pt x="10877" y="6911"/>
                  </a:lnTo>
                  <a:lnTo>
                    <a:pt x="10706" y="6886"/>
                  </a:lnTo>
                  <a:lnTo>
                    <a:pt x="10560" y="6838"/>
                  </a:lnTo>
                  <a:lnTo>
                    <a:pt x="10390" y="6740"/>
                  </a:lnTo>
                  <a:lnTo>
                    <a:pt x="10268" y="6643"/>
                  </a:lnTo>
                  <a:lnTo>
                    <a:pt x="10147" y="6521"/>
                  </a:lnTo>
                  <a:lnTo>
                    <a:pt x="10074" y="6473"/>
                  </a:lnTo>
                  <a:lnTo>
                    <a:pt x="10001" y="6448"/>
                  </a:lnTo>
                  <a:lnTo>
                    <a:pt x="9928" y="6473"/>
                  </a:lnTo>
                  <a:lnTo>
                    <a:pt x="9855" y="6521"/>
                  </a:lnTo>
                  <a:lnTo>
                    <a:pt x="9757" y="6619"/>
                  </a:lnTo>
                  <a:lnTo>
                    <a:pt x="9611" y="6716"/>
                  </a:lnTo>
                  <a:lnTo>
                    <a:pt x="9441" y="6789"/>
                  </a:lnTo>
                  <a:lnTo>
                    <a:pt x="9271" y="6838"/>
                  </a:lnTo>
                  <a:lnTo>
                    <a:pt x="9101" y="6838"/>
                  </a:lnTo>
                  <a:lnTo>
                    <a:pt x="9028" y="6813"/>
                  </a:lnTo>
                  <a:lnTo>
                    <a:pt x="8979" y="6789"/>
                  </a:lnTo>
                  <a:lnTo>
                    <a:pt x="8906" y="6740"/>
                  </a:lnTo>
                  <a:lnTo>
                    <a:pt x="8882" y="6667"/>
                  </a:lnTo>
                  <a:lnTo>
                    <a:pt x="8833" y="6594"/>
                  </a:lnTo>
                  <a:lnTo>
                    <a:pt x="8833" y="6497"/>
                  </a:lnTo>
                  <a:lnTo>
                    <a:pt x="8809" y="6424"/>
                  </a:lnTo>
                  <a:lnTo>
                    <a:pt x="8784" y="6375"/>
                  </a:lnTo>
                  <a:lnTo>
                    <a:pt x="8736" y="6327"/>
                  </a:lnTo>
                  <a:lnTo>
                    <a:pt x="8687" y="6302"/>
                  </a:lnTo>
                  <a:lnTo>
                    <a:pt x="8638" y="6278"/>
                  </a:lnTo>
                  <a:lnTo>
                    <a:pt x="8565" y="6278"/>
                  </a:lnTo>
                  <a:lnTo>
                    <a:pt x="8517" y="6302"/>
                  </a:lnTo>
                  <a:lnTo>
                    <a:pt x="8468" y="6351"/>
                  </a:lnTo>
                  <a:lnTo>
                    <a:pt x="8298" y="6546"/>
                  </a:lnTo>
                  <a:lnTo>
                    <a:pt x="8200" y="6643"/>
                  </a:lnTo>
                  <a:lnTo>
                    <a:pt x="8103" y="6740"/>
                  </a:lnTo>
                  <a:lnTo>
                    <a:pt x="7981" y="6789"/>
                  </a:lnTo>
                  <a:lnTo>
                    <a:pt x="7860" y="6813"/>
                  </a:lnTo>
                  <a:lnTo>
                    <a:pt x="7714" y="6813"/>
                  </a:lnTo>
                  <a:lnTo>
                    <a:pt x="7592" y="6789"/>
                  </a:lnTo>
                  <a:lnTo>
                    <a:pt x="7446" y="6740"/>
                  </a:lnTo>
                  <a:lnTo>
                    <a:pt x="7349" y="6667"/>
                  </a:lnTo>
                  <a:lnTo>
                    <a:pt x="7276" y="6546"/>
                  </a:lnTo>
                  <a:lnTo>
                    <a:pt x="7227" y="6424"/>
                  </a:lnTo>
                  <a:lnTo>
                    <a:pt x="7227" y="6375"/>
                  </a:lnTo>
                  <a:lnTo>
                    <a:pt x="7178" y="6302"/>
                  </a:lnTo>
                  <a:lnTo>
                    <a:pt x="7154" y="6278"/>
                  </a:lnTo>
                  <a:lnTo>
                    <a:pt x="7105" y="6229"/>
                  </a:lnTo>
                  <a:lnTo>
                    <a:pt x="7032" y="6205"/>
                  </a:lnTo>
                  <a:close/>
                  <a:moveTo>
                    <a:pt x="1412" y="6813"/>
                  </a:moveTo>
                  <a:lnTo>
                    <a:pt x="1387" y="7397"/>
                  </a:lnTo>
                  <a:lnTo>
                    <a:pt x="1144" y="7616"/>
                  </a:lnTo>
                  <a:lnTo>
                    <a:pt x="925" y="7835"/>
                  </a:lnTo>
                  <a:lnTo>
                    <a:pt x="755" y="8006"/>
                  </a:lnTo>
                  <a:lnTo>
                    <a:pt x="584" y="8176"/>
                  </a:lnTo>
                  <a:lnTo>
                    <a:pt x="536" y="7543"/>
                  </a:lnTo>
                  <a:lnTo>
                    <a:pt x="657" y="7446"/>
                  </a:lnTo>
                  <a:lnTo>
                    <a:pt x="755" y="7349"/>
                  </a:lnTo>
                  <a:lnTo>
                    <a:pt x="949" y="7154"/>
                  </a:lnTo>
                  <a:lnTo>
                    <a:pt x="1095" y="7032"/>
                  </a:lnTo>
                  <a:lnTo>
                    <a:pt x="1241" y="6911"/>
                  </a:lnTo>
                  <a:lnTo>
                    <a:pt x="1412" y="6813"/>
                  </a:lnTo>
                  <a:close/>
                  <a:moveTo>
                    <a:pt x="1363" y="7981"/>
                  </a:moveTo>
                  <a:lnTo>
                    <a:pt x="1339" y="8468"/>
                  </a:lnTo>
                  <a:lnTo>
                    <a:pt x="1241" y="8541"/>
                  </a:lnTo>
                  <a:lnTo>
                    <a:pt x="1168" y="8614"/>
                  </a:lnTo>
                  <a:lnTo>
                    <a:pt x="1022" y="8736"/>
                  </a:lnTo>
                  <a:lnTo>
                    <a:pt x="901" y="8882"/>
                  </a:lnTo>
                  <a:lnTo>
                    <a:pt x="779" y="9052"/>
                  </a:lnTo>
                  <a:lnTo>
                    <a:pt x="633" y="9222"/>
                  </a:lnTo>
                  <a:lnTo>
                    <a:pt x="584" y="8492"/>
                  </a:lnTo>
                  <a:lnTo>
                    <a:pt x="730" y="8444"/>
                  </a:lnTo>
                  <a:lnTo>
                    <a:pt x="852" y="8395"/>
                  </a:lnTo>
                  <a:lnTo>
                    <a:pt x="1095" y="8200"/>
                  </a:lnTo>
                  <a:lnTo>
                    <a:pt x="1363" y="7981"/>
                  </a:lnTo>
                  <a:close/>
                  <a:moveTo>
                    <a:pt x="10901" y="8638"/>
                  </a:moveTo>
                  <a:lnTo>
                    <a:pt x="10828" y="8687"/>
                  </a:lnTo>
                  <a:lnTo>
                    <a:pt x="10779" y="8736"/>
                  </a:lnTo>
                  <a:lnTo>
                    <a:pt x="10706" y="8857"/>
                  </a:lnTo>
                  <a:lnTo>
                    <a:pt x="10682" y="8979"/>
                  </a:lnTo>
                  <a:lnTo>
                    <a:pt x="10560" y="9076"/>
                  </a:lnTo>
                  <a:lnTo>
                    <a:pt x="10414" y="9149"/>
                  </a:lnTo>
                  <a:lnTo>
                    <a:pt x="10293" y="9173"/>
                  </a:lnTo>
                  <a:lnTo>
                    <a:pt x="10122" y="9173"/>
                  </a:lnTo>
                  <a:lnTo>
                    <a:pt x="10025" y="9149"/>
                  </a:lnTo>
                  <a:lnTo>
                    <a:pt x="9976" y="9125"/>
                  </a:lnTo>
                  <a:lnTo>
                    <a:pt x="9928" y="9076"/>
                  </a:lnTo>
                  <a:lnTo>
                    <a:pt x="9903" y="9028"/>
                  </a:lnTo>
                  <a:lnTo>
                    <a:pt x="9903" y="8930"/>
                  </a:lnTo>
                  <a:lnTo>
                    <a:pt x="9879" y="8857"/>
                  </a:lnTo>
                  <a:lnTo>
                    <a:pt x="9830" y="8809"/>
                  </a:lnTo>
                  <a:lnTo>
                    <a:pt x="9757" y="8760"/>
                  </a:lnTo>
                  <a:lnTo>
                    <a:pt x="9684" y="8760"/>
                  </a:lnTo>
                  <a:lnTo>
                    <a:pt x="9611" y="8784"/>
                  </a:lnTo>
                  <a:lnTo>
                    <a:pt x="9563" y="8833"/>
                  </a:lnTo>
                  <a:lnTo>
                    <a:pt x="9514" y="8906"/>
                  </a:lnTo>
                  <a:lnTo>
                    <a:pt x="9490" y="8955"/>
                  </a:lnTo>
                  <a:lnTo>
                    <a:pt x="9441" y="9003"/>
                  </a:lnTo>
                  <a:lnTo>
                    <a:pt x="9320" y="9052"/>
                  </a:lnTo>
                  <a:lnTo>
                    <a:pt x="9149" y="9101"/>
                  </a:lnTo>
                  <a:lnTo>
                    <a:pt x="8979" y="9125"/>
                  </a:lnTo>
                  <a:lnTo>
                    <a:pt x="8809" y="9101"/>
                  </a:lnTo>
                  <a:lnTo>
                    <a:pt x="8663" y="9076"/>
                  </a:lnTo>
                  <a:lnTo>
                    <a:pt x="8541" y="9003"/>
                  </a:lnTo>
                  <a:lnTo>
                    <a:pt x="8517" y="8955"/>
                  </a:lnTo>
                  <a:lnTo>
                    <a:pt x="8492" y="8906"/>
                  </a:lnTo>
                  <a:lnTo>
                    <a:pt x="8492" y="8833"/>
                  </a:lnTo>
                  <a:lnTo>
                    <a:pt x="8444" y="8784"/>
                  </a:lnTo>
                  <a:lnTo>
                    <a:pt x="8419" y="8736"/>
                  </a:lnTo>
                  <a:lnTo>
                    <a:pt x="8371" y="8711"/>
                  </a:lnTo>
                  <a:lnTo>
                    <a:pt x="8298" y="8687"/>
                  </a:lnTo>
                  <a:lnTo>
                    <a:pt x="8249" y="8687"/>
                  </a:lnTo>
                  <a:lnTo>
                    <a:pt x="8200" y="8711"/>
                  </a:lnTo>
                  <a:lnTo>
                    <a:pt x="8127" y="8736"/>
                  </a:lnTo>
                  <a:lnTo>
                    <a:pt x="8006" y="8906"/>
                  </a:lnTo>
                  <a:lnTo>
                    <a:pt x="7860" y="9052"/>
                  </a:lnTo>
                  <a:lnTo>
                    <a:pt x="7787" y="9125"/>
                  </a:lnTo>
                  <a:lnTo>
                    <a:pt x="7689" y="9173"/>
                  </a:lnTo>
                  <a:lnTo>
                    <a:pt x="7568" y="9222"/>
                  </a:lnTo>
                  <a:lnTo>
                    <a:pt x="7446" y="9246"/>
                  </a:lnTo>
                  <a:lnTo>
                    <a:pt x="7324" y="9246"/>
                  </a:lnTo>
                  <a:lnTo>
                    <a:pt x="7276" y="9222"/>
                  </a:lnTo>
                  <a:lnTo>
                    <a:pt x="7227" y="9198"/>
                  </a:lnTo>
                  <a:lnTo>
                    <a:pt x="7203" y="9149"/>
                  </a:lnTo>
                  <a:lnTo>
                    <a:pt x="7178" y="9076"/>
                  </a:lnTo>
                  <a:lnTo>
                    <a:pt x="7178" y="9003"/>
                  </a:lnTo>
                  <a:lnTo>
                    <a:pt x="7203" y="8930"/>
                  </a:lnTo>
                  <a:lnTo>
                    <a:pt x="7203" y="8833"/>
                  </a:lnTo>
                  <a:lnTo>
                    <a:pt x="7154" y="8760"/>
                  </a:lnTo>
                  <a:lnTo>
                    <a:pt x="7105" y="8687"/>
                  </a:lnTo>
                  <a:lnTo>
                    <a:pt x="7032" y="8663"/>
                  </a:lnTo>
                  <a:lnTo>
                    <a:pt x="6886" y="8663"/>
                  </a:lnTo>
                  <a:lnTo>
                    <a:pt x="6813" y="8711"/>
                  </a:lnTo>
                  <a:lnTo>
                    <a:pt x="6789" y="8809"/>
                  </a:lnTo>
                  <a:lnTo>
                    <a:pt x="6740" y="8906"/>
                  </a:lnTo>
                  <a:lnTo>
                    <a:pt x="6692" y="8979"/>
                  </a:lnTo>
                  <a:lnTo>
                    <a:pt x="6619" y="9076"/>
                  </a:lnTo>
                  <a:lnTo>
                    <a:pt x="6521" y="9125"/>
                  </a:lnTo>
                  <a:lnTo>
                    <a:pt x="6424" y="9173"/>
                  </a:lnTo>
                  <a:lnTo>
                    <a:pt x="6327" y="9222"/>
                  </a:lnTo>
                  <a:lnTo>
                    <a:pt x="6083" y="9271"/>
                  </a:lnTo>
                  <a:lnTo>
                    <a:pt x="5864" y="9246"/>
                  </a:lnTo>
                  <a:lnTo>
                    <a:pt x="5743" y="9222"/>
                  </a:lnTo>
                  <a:lnTo>
                    <a:pt x="5645" y="9198"/>
                  </a:lnTo>
                  <a:lnTo>
                    <a:pt x="5572" y="9125"/>
                  </a:lnTo>
                  <a:lnTo>
                    <a:pt x="5499" y="9052"/>
                  </a:lnTo>
                  <a:lnTo>
                    <a:pt x="5451" y="8979"/>
                  </a:lnTo>
                  <a:lnTo>
                    <a:pt x="5402" y="8882"/>
                  </a:lnTo>
                  <a:lnTo>
                    <a:pt x="5402" y="8833"/>
                  </a:lnTo>
                  <a:lnTo>
                    <a:pt x="5378" y="8784"/>
                  </a:lnTo>
                  <a:lnTo>
                    <a:pt x="5280" y="8736"/>
                  </a:lnTo>
                  <a:lnTo>
                    <a:pt x="5183" y="8711"/>
                  </a:lnTo>
                  <a:lnTo>
                    <a:pt x="5086" y="8736"/>
                  </a:lnTo>
                  <a:lnTo>
                    <a:pt x="4842" y="8906"/>
                  </a:lnTo>
                  <a:lnTo>
                    <a:pt x="4648" y="9028"/>
                  </a:lnTo>
                  <a:lnTo>
                    <a:pt x="4453" y="9149"/>
                  </a:lnTo>
                  <a:lnTo>
                    <a:pt x="4258" y="9222"/>
                  </a:lnTo>
                  <a:lnTo>
                    <a:pt x="4112" y="9222"/>
                  </a:lnTo>
                  <a:lnTo>
                    <a:pt x="4064" y="9198"/>
                  </a:lnTo>
                  <a:lnTo>
                    <a:pt x="4015" y="9149"/>
                  </a:lnTo>
                  <a:lnTo>
                    <a:pt x="3991" y="9076"/>
                  </a:lnTo>
                  <a:lnTo>
                    <a:pt x="4015" y="8955"/>
                  </a:lnTo>
                  <a:lnTo>
                    <a:pt x="4015" y="8906"/>
                  </a:lnTo>
                  <a:lnTo>
                    <a:pt x="3991" y="8857"/>
                  </a:lnTo>
                  <a:lnTo>
                    <a:pt x="3966" y="8833"/>
                  </a:lnTo>
                  <a:lnTo>
                    <a:pt x="3918" y="8809"/>
                  </a:lnTo>
                  <a:lnTo>
                    <a:pt x="3893" y="8784"/>
                  </a:lnTo>
                  <a:lnTo>
                    <a:pt x="3845" y="8809"/>
                  </a:lnTo>
                  <a:lnTo>
                    <a:pt x="3796" y="8809"/>
                  </a:lnTo>
                  <a:lnTo>
                    <a:pt x="3747" y="8857"/>
                  </a:lnTo>
                  <a:lnTo>
                    <a:pt x="3699" y="8979"/>
                  </a:lnTo>
                  <a:lnTo>
                    <a:pt x="3674" y="9101"/>
                  </a:lnTo>
                  <a:lnTo>
                    <a:pt x="3674" y="9222"/>
                  </a:lnTo>
                  <a:lnTo>
                    <a:pt x="3699" y="9319"/>
                  </a:lnTo>
                  <a:lnTo>
                    <a:pt x="3772" y="9417"/>
                  </a:lnTo>
                  <a:lnTo>
                    <a:pt x="3845" y="9514"/>
                  </a:lnTo>
                  <a:lnTo>
                    <a:pt x="3966" y="9587"/>
                  </a:lnTo>
                  <a:lnTo>
                    <a:pt x="4088" y="9636"/>
                  </a:lnTo>
                  <a:lnTo>
                    <a:pt x="4210" y="9660"/>
                  </a:lnTo>
                  <a:lnTo>
                    <a:pt x="4356" y="9636"/>
                  </a:lnTo>
                  <a:lnTo>
                    <a:pt x="4477" y="9611"/>
                  </a:lnTo>
                  <a:lnTo>
                    <a:pt x="4599" y="9563"/>
                  </a:lnTo>
                  <a:lnTo>
                    <a:pt x="4842" y="9417"/>
                  </a:lnTo>
                  <a:lnTo>
                    <a:pt x="5086" y="9246"/>
                  </a:lnTo>
                  <a:lnTo>
                    <a:pt x="5159" y="9344"/>
                  </a:lnTo>
                  <a:lnTo>
                    <a:pt x="5232" y="9441"/>
                  </a:lnTo>
                  <a:lnTo>
                    <a:pt x="5329" y="9514"/>
                  </a:lnTo>
                  <a:lnTo>
                    <a:pt x="5426" y="9563"/>
                  </a:lnTo>
                  <a:lnTo>
                    <a:pt x="5670" y="9660"/>
                  </a:lnTo>
                  <a:lnTo>
                    <a:pt x="5913" y="9684"/>
                  </a:lnTo>
                  <a:lnTo>
                    <a:pt x="6181" y="9684"/>
                  </a:lnTo>
                  <a:lnTo>
                    <a:pt x="6424" y="9636"/>
                  </a:lnTo>
                  <a:lnTo>
                    <a:pt x="6667" y="9538"/>
                  </a:lnTo>
                  <a:lnTo>
                    <a:pt x="6886" y="9392"/>
                  </a:lnTo>
                  <a:lnTo>
                    <a:pt x="6984" y="9490"/>
                  </a:lnTo>
                  <a:lnTo>
                    <a:pt x="7081" y="9563"/>
                  </a:lnTo>
                  <a:lnTo>
                    <a:pt x="7227" y="9636"/>
                  </a:lnTo>
                  <a:lnTo>
                    <a:pt x="7373" y="9684"/>
                  </a:lnTo>
                  <a:lnTo>
                    <a:pt x="7519" y="9709"/>
                  </a:lnTo>
                  <a:lnTo>
                    <a:pt x="7641" y="9684"/>
                  </a:lnTo>
                  <a:lnTo>
                    <a:pt x="7762" y="9660"/>
                  </a:lnTo>
                  <a:lnTo>
                    <a:pt x="7884" y="9611"/>
                  </a:lnTo>
                  <a:lnTo>
                    <a:pt x="7981" y="9538"/>
                  </a:lnTo>
                  <a:lnTo>
                    <a:pt x="8079" y="9465"/>
                  </a:lnTo>
                  <a:lnTo>
                    <a:pt x="8249" y="9271"/>
                  </a:lnTo>
                  <a:lnTo>
                    <a:pt x="8371" y="9368"/>
                  </a:lnTo>
                  <a:lnTo>
                    <a:pt x="8541" y="9465"/>
                  </a:lnTo>
                  <a:lnTo>
                    <a:pt x="8711" y="9514"/>
                  </a:lnTo>
                  <a:lnTo>
                    <a:pt x="8906" y="9538"/>
                  </a:lnTo>
                  <a:lnTo>
                    <a:pt x="9101" y="9538"/>
                  </a:lnTo>
                  <a:lnTo>
                    <a:pt x="9271" y="9514"/>
                  </a:lnTo>
                  <a:lnTo>
                    <a:pt x="9466" y="9441"/>
                  </a:lnTo>
                  <a:lnTo>
                    <a:pt x="9611" y="9368"/>
                  </a:lnTo>
                  <a:lnTo>
                    <a:pt x="9733" y="9465"/>
                  </a:lnTo>
                  <a:lnTo>
                    <a:pt x="9855" y="9514"/>
                  </a:lnTo>
                  <a:lnTo>
                    <a:pt x="10025" y="9563"/>
                  </a:lnTo>
                  <a:lnTo>
                    <a:pt x="10195" y="9563"/>
                  </a:lnTo>
                  <a:lnTo>
                    <a:pt x="10366" y="9538"/>
                  </a:lnTo>
                  <a:lnTo>
                    <a:pt x="10560" y="9490"/>
                  </a:lnTo>
                  <a:lnTo>
                    <a:pt x="10706" y="9417"/>
                  </a:lnTo>
                  <a:lnTo>
                    <a:pt x="10852" y="9319"/>
                  </a:lnTo>
                  <a:lnTo>
                    <a:pt x="10974" y="9392"/>
                  </a:lnTo>
                  <a:lnTo>
                    <a:pt x="11096" y="9441"/>
                  </a:lnTo>
                  <a:lnTo>
                    <a:pt x="11242" y="9465"/>
                  </a:lnTo>
                  <a:lnTo>
                    <a:pt x="11363" y="9490"/>
                  </a:lnTo>
                  <a:lnTo>
                    <a:pt x="11509" y="9490"/>
                  </a:lnTo>
                  <a:lnTo>
                    <a:pt x="11655" y="9465"/>
                  </a:lnTo>
                  <a:lnTo>
                    <a:pt x="11801" y="9417"/>
                  </a:lnTo>
                  <a:lnTo>
                    <a:pt x="11923" y="9344"/>
                  </a:lnTo>
                  <a:lnTo>
                    <a:pt x="12020" y="9441"/>
                  </a:lnTo>
                  <a:lnTo>
                    <a:pt x="12142" y="9490"/>
                  </a:lnTo>
                  <a:lnTo>
                    <a:pt x="12434" y="9490"/>
                  </a:lnTo>
                  <a:lnTo>
                    <a:pt x="12580" y="9441"/>
                  </a:lnTo>
                  <a:lnTo>
                    <a:pt x="12750" y="9392"/>
                  </a:lnTo>
                  <a:lnTo>
                    <a:pt x="12896" y="9319"/>
                  </a:lnTo>
                  <a:lnTo>
                    <a:pt x="13042" y="9222"/>
                  </a:lnTo>
                  <a:lnTo>
                    <a:pt x="13091" y="9295"/>
                  </a:lnTo>
                  <a:lnTo>
                    <a:pt x="13164" y="9344"/>
                  </a:lnTo>
                  <a:lnTo>
                    <a:pt x="13310" y="9417"/>
                  </a:lnTo>
                  <a:lnTo>
                    <a:pt x="13480" y="9441"/>
                  </a:lnTo>
                  <a:lnTo>
                    <a:pt x="13675" y="9441"/>
                  </a:lnTo>
                  <a:lnTo>
                    <a:pt x="13870" y="9392"/>
                  </a:lnTo>
                  <a:lnTo>
                    <a:pt x="14064" y="9319"/>
                  </a:lnTo>
                  <a:lnTo>
                    <a:pt x="14259" y="9246"/>
                  </a:lnTo>
                  <a:lnTo>
                    <a:pt x="14405" y="9149"/>
                  </a:lnTo>
                  <a:lnTo>
                    <a:pt x="14478" y="9101"/>
                  </a:lnTo>
                  <a:lnTo>
                    <a:pt x="14502" y="9028"/>
                  </a:lnTo>
                  <a:lnTo>
                    <a:pt x="14478" y="8955"/>
                  </a:lnTo>
                  <a:lnTo>
                    <a:pt x="14454" y="8882"/>
                  </a:lnTo>
                  <a:lnTo>
                    <a:pt x="14429" y="8833"/>
                  </a:lnTo>
                  <a:lnTo>
                    <a:pt x="14356" y="8809"/>
                  </a:lnTo>
                  <a:lnTo>
                    <a:pt x="14308" y="8809"/>
                  </a:lnTo>
                  <a:lnTo>
                    <a:pt x="14235" y="8833"/>
                  </a:lnTo>
                  <a:lnTo>
                    <a:pt x="14016" y="8955"/>
                  </a:lnTo>
                  <a:lnTo>
                    <a:pt x="13845" y="9028"/>
                  </a:lnTo>
                  <a:lnTo>
                    <a:pt x="13675" y="9076"/>
                  </a:lnTo>
                  <a:lnTo>
                    <a:pt x="13529" y="9101"/>
                  </a:lnTo>
                  <a:lnTo>
                    <a:pt x="13407" y="9101"/>
                  </a:lnTo>
                  <a:lnTo>
                    <a:pt x="13359" y="9076"/>
                  </a:lnTo>
                  <a:lnTo>
                    <a:pt x="13334" y="9028"/>
                  </a:lnTo>
                  <a:lnTo>
                    <a:pt x="13310" y="8979"/>
                  </a:lnTo>
                  <a:lnTo>
                    <a:pt x="13310" y="8906"/>
                  </a:lnTo>
                  <a:lnTo>
                    <a:pt x="13310" y="8857"/>
                  </a:lnTo>
                  <a:lnTo>
                    <a:pt x="13286" y="8784"/>
                  </a:lnTo>
                  <a:lnTo>
                    <a:pt x="13261" y="8736"/>
                  </a:lnTo>
                  <a:lnTo>
                    <a:pt x="13213" y="8711"/>
                  </a:lnTo>
                  <a:lnTo>
                    <a:pt x="13091" y="8711"/>
                  </a:lnTo>
                  <a:lnTo>
                    <a:pt x="13042" y="8736"/>
                  </a:lnTo>
                  <a:lnTo>
                    <a:pt x="13018" y="8784"/>
                  </a:lnTo>
                  <a:lnTo>
                    <a:pt x="12945" y="8882"/>
                  </a:lnTo>
                  <a:lnTo>
                    <a:pt x="12823" y="8979"/>
                  </a:lnTo>
                  <a:lnTo>
                    <a:pt x="12653" y="9076"/>
                  </a:lnTo>
                  <a:lnTo>
                    <a:pt x="12507" y="9149"/>
                  </a:lnTo>
                  <a:lnTo>
                    <a:pt x="12361" y="9198"/>
                  </a:lnTo>
                  <a:lnTo>
                    <a:pt x="12312" y="9198"/>
                  </a:lnTo>
                  <a:lnTo>
                    <a:pt x="12264" y="9173"/>
                  </a:lnTo>
                  <a:lnTo>
                    <a:pt x="12215" y="9149"/>
                  </a:lnTo>
                  <a:lnTo>
                    <a:pt x="12191" y="9101"/>
                  </a:lnTo>
                  <a:lnTo>
                    <a:pt x="12191" y="9028"/>
                  </a:lnTo>
                  <a:lnTo>
                    <a:pt x="12215" y="8930"/>
                  </a:lnTo>
                  <a:lnTo>
                    <a:pt x="12215" y="8857"/>
                  </a:lnTo>
                  <a:lnTo>
                    <a:pt x="12191" y="8809"/>
                  </a:lnTo>
                  <a:lnTo>
                    <a:pt x="12142" y="8760"/>
                  </a:lnTo>
                  <a:lnTo>
                    <a:pt x="12093" y="8736"/>
                  </a:lnTo>
                  <a:lnTo>
                    <a:pt x="12045" y="8736"/>
                  </a:lnTo>
                  <a:lnTo>
                    <a:pt x="11972" y="8760"/>
                  </a:lnTo>
                  <a:lnTo>
                    <a:pt x="11923" y="8784"/>
                  </a:lnTo>
                  <a:lnTo>
                    <a:pt x="11899" y="8857"/>
                  </a:lnTo>
                  <a:lnTo>
                    <a:pt x="11801" y="8979"/>
                  </a:lnTo>
                  <a:lnTo>
                    <a:pt x="11704" y="9076"/>
                  </a:lnTo>
                  <a:lnTo>
                    <a:pt x="11582" y="9125"/>
                  </a:lnTo>
                  <a:lnTo>
                    <a:pt x="11266" y="9125"/>
                  </a:lnTo>
                  <a:lnTo>
                    <a:pt x="11169" y="9076"/>
                  </a:lnTo>
                  <a:lnTo>
                    <a:pt x="11096" y="9028"/>
                  </a:lnTo>
                  <a:lnTo>
                    <a:pt x="11144" y="8882"/>
                  </a:lnTo>
                  <a:lnTo>
                    <a:pt x="11144" y="8809"/>
                  </a:lnTo>
                  <a:lnTo>
                    <a:pt x="11120" y="8736"/>
                  </a:lnTo>
                  <a:lnTo>
                    <a:pt x="11071" y="8687"/>
                  </a:lnTo>
                  <a:lnTo>
                    <a:pt x="11023" y="8663"/>
                  </a:lnTo>
                  <a:lnTo>
                    <a:pt x="10950" y="8638"/>
                  </a:lnTo>
                  <a:close/>
                  <a:moveTo>
                    <a:pt x="1314" y="9003"/>
                  </a:moveTo>
                  <a:lnTo>
                    <a:pt x="1290" y="9611"/>
                  </a:lnTo>
                  <a:lnTo>
                    <a:pt x="1168" y="9660"/>
                  </a:lnTo>
                  <a:lnTo>
                    <a:pt x="1071" y="9733"/>
                  </a:lnTo>
                  <a:lnTo>
                    <a:pt x="852" y="9903"/>
                  </a:lnTo>
                  <a:lnTo>
                    <a:pt x="706" y="10049"/>
                  </a:lnTo>
                  <a:lnTo>
                    <a:pt x="657" y="9368"/>
                  </a:lnTo>
                  <a:lnTo>
                    <a:pt x="925" y="9271"/>
                  </a:lnTo>
                  <a:lnTo>
                    <a:pt x="1168" y="9101"/>
                  </a:lnTo>
                  <a:lnTo>
                    <a:pt x="1314" y="9003"/>
                  </a:lnTo>
                  <a:close/>
                  <a:moveTo>
                    <a:pt x="1266" y="10122"/>
                  </a:moveTo>
                  <a:lnTo>
                    <a:pt x="1266" y="10877"/>
                  </a:lnTo>
                  <a:lnTo>
                    <a:pt x="1120" y="10998"/>
                  </a:lnTo>
                  <a:lnTo>
                    <a:pt x="779" y="11242"/>
                  </a:lnTo>
                  <a:lnTo>
                    <a:pt x="730" y="10439"/>
                  </a:lnTo>
                  <a:lnTo>
                    <a:pt x="876" y="10366"/>
                  </a:lnTo>
                  <a:lnTo>
                    <a:pt x="1022" y="10293"/>
                  </a:lnTo>
                  <a:lnTo>
                    <a:pt x="1266" y="10122"/>
                  </a:lnTo>
                  <a:close/>
                  <a:moveTo>
                    <a:pt x="11485" y="10633"/>
                  </a:moveTo>
                  <a:lnTo>
                    <a:pt x="11412" y="10658"/>
                  </a:lnTo>
                  <a:lnTo>
                    <a:pt x="11339" y="10731"/>
                  </a:lnTo>
                  <a:lnTo>
                    <a:pt x="11169" y="11023"/>
                  </a:lnTo>
                  <a:lnTo>
                    <a:pt x="11071" y="11144"/>
                  </a:lnTo>
                  <a:lnTo>
                    <a:pt x="10950" y="11242"/>
                  </a:lnTo>
                  <a:lnTo>
                    <a:pt x="10877" y="11290"/>
                  </a:lnTo>
                  <a:lnTo>
                    <a:pt x="10779" y="11315"/>
                  </a:lnTo>
                  <a:lnTo>
                    <a:pt x="10560" y="11315"/>
                  </a:lnTo>
                  <a:lnTo>
                    <a:pt x="10463" y="11290"/>
                  </a:lnTo>
                  <a:lnTo>
                    <a:pt x="10390" y="11242"/>
                  </a:lnTo>
                  <a:lnTo>
                    <a:pt x="10317" y="11169"/>
                  </a:lnTo>
                  <a:lnTo>
                    <a:pt x="10293" y="11096"/>
                  </a:lnTo>
                  <a:lnTo>
                    <a:pt x="10366" y="10901"/>
                  </a:lnTo>
                  <a:lnTo>
                    <a:pt x="10366" y="10828"/>
                  </a:lnTo>
                  <a:lnTo>
                    <a:pt x="10341" y="10755"/>
                  </a:lnTo>
                  <a:lnTo>
                    <a:pt x="10293" y="10706"/>
                  </a:lnTo>
                  <a:lnTo>
                    <a:pt x="10244" y="10658"/>
                  </a:lnTo>
                  <a:lnTo>
                    <a:pt x="10098" y="10658"/>
                  </a:lnTo>
                  <a:lnTo>
                    <a:pt x="10049" y="10682"/>
                  </a:lnTo>
                  <a:lnTo>
                    <a:pt x="10001" y="10755"/>
                  </a:lnTo>
                  <a:lnTo>
                    <a:pt x="9928" y="10877"/>
                  </a:lnTo>
                  <a:lnTo>
                    <a:pt x="9903" y="10998"/>
                  </a:lnTo>
                  <a:lnTo>
                    <a:pt x="9806" y="11120"/>
                  </a:lnTo>
                  <a:lnTo>
                    <a:pt x="9636" y="11217"/>
                  </a:lnTo>
                  <a:lnTo>
                    <a:pt x="9539" y="11242"/>
                  </a:lnTo>
                  <a:lnTo>
                    <a:pt x="9393" y="11266"/>
                  </a:lnTo>
                  <a:lnTo>
                    <a:pt x="9344" y="11242"/>
                  </a:lnTo>
                  <a:lnTo>
                    <a:pt x="9295" y="11217"/>
                  </a:lnTo>
                  <a:lnTo>
                    <a:pt x="9295" y="11169"/>
                  </a:lnTo>
                  <a:lnTo>
                    <a:pt x="9295" y="11096"/>
                  </a:lnTo>
                  <a:lnTo>
                    <a:pt x="9320" y="11023"/>
                  </a:lnTo>
                  <a:lnTo>
                    <a:pt x="9320" y="10950"/>
                  </a:lnTo>
                  <a:lnTo>
                    <a:pt x="9295" y="10901"/>
                  </a:lnTo>
                  <a:lnTo>
                    <a:pt x="9247" y="10852"/>
                  </a:lnTo>
                  <a:lnTo>
                    <a:pt x="9198" y="10828"/>
                  </a:lnTo>
                  <a:lnTo>
                    <a:pt x="9125" y="10804"/>
                  </a:lnTo>
                  <a:lnTo>
                    <a:pt x="9052" y="10828"/>
                  </a:lnTo>
                  <a:lnTo>
                    <a:pt x="8979" y="10852"/>
                  </a:lnTo>
                  <a:lnTo>
                    <a:pt x="8784" y="11047"/>
                  </a:lnTo>
                  <a:lnTo>
                    <a:pt x="8565" y="11242"/>
                  </a:lnTo>
                  <a:lnTo>
                    <a:pt x="8419" y="11290"/>
                  </a:lnTo>
                  <a:lnTo>
                    <a:pt x="8225" y="11315"/>
                  </a:lnTo>
                  <a:lnTo>
                    <a:pt x="8103" y="11290"/>
                  </a:lnTo>
                  <a:lnTo>
                    <a:pt x="8006" y="11290"/>
                  </a:lnTo>
                  <a:lnTo>
                    <a:pt x="7933" y="11242"/>
                  </a:lnTo>
                  <a:lnTo>
                    <a:pt x="7884" y="11193"/>
                  </a:lnTo>
                  <a:lnTo>
                    <a:pt x="7908" y="11071"/>
                  </a:lnTo>
                  <a:lnTo>
                    <a:pt x="7908" y="10901"/>
                  </a:lnTo>
                  <a:lnTo>
                    <a:pt x="7884" y="10828"/>
                  </a:lnTo>
                  <a:lnTo>
                    <a:pt x="7835" y="10755"/>
                  </a:lnTo>
                  <a:lnTo>
                    <a:pt x="7787" y="10706"/>
                  </a:lnTo>
                  <a:lnTo>
                    <a:pt x="7714" y="10682"/>
                  </a:lnTo>
                  <a:lnTo>
                    <a:pt x="7616" y="10682"/>
                  </a:lnTo>
                  <a:lnTo>
                    <a:pt x="7543" y="10706"/>
                  </a:lnTo>
                  <a:lnTo>
                    <a:pt x="7495" y="10779"/>
                  </a:lnTo>
                  <a:lnTo>
                    <a:pt x="7446" y="10852"/>
                  </a:lnTo>
                  <a:lnTo>
                    <a:pt x="7397" y="10974"/>
                  </a:lnTo>
                  <a:lnTo>
                    <a:pt x="7397" y="11071"/>
                  </a:lnTo>
                  <a:lnTo>
                    <a:pt x="7324" y="11144"/>
                  </a:lnTo>
                  <a:lnTo>
                    <a:pt x="7227" y="11193"/>
                  </a:lnTo>
                  <a:lnTo>
                    <a:pt x="7008" y="11193"/>
                  </a:lnTo>
                  <a:lnTo>
                    <a:pt x="6911" y="11169"/>
                  </a:lnTo>
                  <a:lnTo>
                    <a:pt x="6789" y="11096"/>
                  </a:lnTo>
                  <a:lnTo>
                    <a:pt x="6716" y="11023"/>
                  </a:lnTo>
                  <a:lnTo>
                    <a:pt x="6667" y="10950"/>
                  </a:lnTo>
                  <a:lnTo>
                    <a:pt x="6619" y="10877"/>
                  </a:lnTo>
                  <a:lnTo>
                    <a:pt x="6546" y="10804"/>
                  </a:lnTo>
                  <a:lnTo>
                    <a:pt x="6473" y="10779"/>
                  </a:lnTo>
                  <a:lnTo>
                    <a:pt x="6400" y="10779"/>
                  </a:lnTo>
                  <a:lnTo>
                    <a:pt x="6302" y="10804"/>
                  </a:lnTo>
                  <a:lnTo>
                    <a:pt x="6254" y="10852"/>
                  </a:lnTo>
                  <a:lnTo>
                    <a:pt x="6205" y="10901"/>
                  </a:lnTo>
                  <a:lnTo>
                    <a:pt x="6205" y="10998"/>
                  </a:lnTo>
                  <a:lnTo>
                    <a:pt x="6205" y="11096"/>
                  </a:lnTo>
                  <a:lnTo>
                    <a:pt x="6181" y="11169"/>
                  </a:lnTo>
                  <a:lnTo>
                    <a:pt x="6156" y="11217"/>
                  </a:lnTo>
                  <a:lnTo>
                    <a:pt x="6132" y="11266"/>
                  </a:lnTo>
                  <a:lnTo>
                    <a:pt x="6035" y="11315"/>
                  </a:lnTo>
                  <a:lnTo>
                    <a:pt x="5937" y="11339"/>
                  </a:lnTo>
                  <a:lnTo>
                    <a:pt x="5840" y="11315"/>
                  </a:lnTo>
                  <a:lnTo>
                    <a:pt x="5743" y="11242"/>
                  </a:lnTo>
                  <a:lnTo>
                    <a:pt x="5694" y="11144"/>
                  </a:lnTo>
                  <a:lnTo>
                    <a:pt x="5694" y="11096"/>
                  </a:lnTo>
                  <a:lnTo>
                    <a:pt x="5694" y="11047"/>
                  </a:lnTo>
                  <a:lnTo>
                    <a:pt x="5694" y="10925"/>
                  </a:lnTo>
                  <a:lnTo>
                    <a:pt x="5670" y="10852"/>
                  </a:lnTo>
                  <a:lnTo>
                    <a:pt x="5621" y="10779"/>
                  </a:lnTo>
                  <a:lnTo>
                    <a:pt x="5524" y="10755"/>
                  </a:lnTo>
                  <a:lnTo>
                    <a:pt x="5451" y="10731"/>
                  </a:lnTo>
                  <a:lnTo>
                    <a:pt x="5353" y="10755"/>
                  </a:lnTo>
                  <a:lnTo>
                    <a:pt x="5280" y="10828"/>
                  </a:lnTo>
                  <a:lnTo>
                    <a:pt x="5232" y="10901"/>
                  </a:lnTo>
                  <a:lnTo>
                    <a:pt x="5183" y="10998"/>
                  </a:lnTo>
                  <a:lnTo>
                    <a:pt x="5110" y="11096"/>
                  </a:lnTo>
                  <a:lnTo>
                    <a:pt x="5037" y="11169"/>
                  </a:lnTo>
                  <a:lnTo>
                    <a:pt x="4964" y="11242"/>
                  </a:lnTo>
                  <a:lnTo>
                    <a:pt x="4769" y="11339"/>
                  </a:lnTo>
                  <a:lnTo>
                    <a:pt x="4648" y="11363"/>
                  </a:lnTo>
                  <a:lnTo>
                    <a:pt x="4550" y="11388"/>
                  </a:lnTo>
                  <a:lnTo>
                    <a:pt x="4502" y="11388"/>
                  </a:lnTo>
                  <a:lnTo>
                    <a:pt x="4453" y="11363"/>
                  </a:lnTo>
                  <a:lnTo>
                    <a:pt x="4380" y="11315"/>
                  </a:lnTo>
                  <a:lnTo>
                    <a:pt x="4331" y="11217"/>
                  </a:lnTo>
                  <a:lnTo>
                    <a:pt x="4307" y="11120"/>
                  </a:lnTo>
                  <a:lnTo>
                    <a:pt x="4258" y="10950"/>
                  </a:lnTo>
                  <a:lnTo>
                    <a:pt x="4234" y="10877"/>
                  </a:lnTo>
                  <a:lnTo>
                    <a:pt x="4210" y="10877"/>
                  </a:lnTo>
                  <a:lnTo>
                    <a:pt x="4210" y="10852"/>
                  </a:lnTo>
                  <a:lnTo>
                    <a:pt x="4185" y="10828"/>
                  </a:lnTo>
                  <a:lnTo>
                    <a:pt x="4137" y="10804"/>
                  </a:lnTo>
                  <a:lnTo>
                    <a:pt x="4088" y="10804"/>
                  </a:lnTo>
                  <a:lnTo>
                    <a:pt x="4039" y="10828"/>
                  </a:lnTo>
                  <a:lnTo>
                    <a:pt x="3991" y="10852"/>
                  </a:lnTo>
                  <a:lnTo>
                    <a:pt x="3942" y="10950"/>
                  </a:lnTo>
                  <a:lnTo>
                    <a:pt x="3918" y="11071"/>
                  </a:lnTo>
                  <a:lnTo>
                    <a:pt x="3918" y="11290"/>
                  </a:lnTo>
                  <a:lnTo>
                    <a:pt x="3942" y="11388"/>
                  </a:lnTo>
                  <a:lnTo>
                    <a:pt x="3966" y="11509"/>
                  </a:lnTo>
                  <a:lnTo>
                    <a:pt x="4015" y="11582"/>
                  </a:lnTo>
                  <a:lnTo>
                    <a:pt x="4088" y="11680"/>
                  </a:lnTo>
                  <a:lnTo>
                    <a:pt x="4185" y="11753"/>
                  </a:lnTo>
                  <a:lnTo>
                    <a:pt x="4283" y="11801"/>
                  </a:lnTo>
                  <a:lnTo>
                    <a:pt x="4429" y="11850"/>
                  </a:lnTo>
                  <a:lnTo>
                    <a:pt x="4721" y="11850"/>
                  </a:lnTo>
                  <a:lnTo>
                    <a:pt x="4842" y="11826"/>
                  </a:lnTo>
                  <a:lnTo>
                    <a:pt x="4988" y="11777"/>
                  </a:lnTo>
                  <a:lnTo>
                    <a:pt x="5110" y="11704"/>
                  </a:lnTo>
                  <a:lnTo>
                    <a:pt x="5232" y="11631"/>
                  </a:lnTo>
                  <a:lnTo>
                    <a:pt x="5353" y="11534"/>
                  </a:lnTo>
                  <a:lnTo>
                    <a:pt x="5475" y="11655"/>
                  </a:lnTo>
                  <a:lnTo>
                    <a:pt x="5645" y="11728"/>
                  </a:lnTo>
                  <a:lnTo>
                    <a:pt x="5816" y="11777"/>
                  </a:lnTo>
                  <a:lnTo>
                    <a:pt x="5986" y="11801"/>
                  </a:lnTo>
                  <a:lnTo>
                    <a:pt x="6156" y="11777"/>
                  </a:lnTo>
                  <a:lnTo>
                    <a:pt x="6327" y="11728"/>
                  </a:lnTo>
                  <a:lnTo>
                    <a:pt x="6473" y="11631"/>
                  </a:lnTo>
                  <a:lnTo>
                    <a:pt x="6570" y="11509"/>
                  </a:lnTo>
                  <a:lnTo>
                    <a:pt x="6716" y="11558"/>
                  </a:lnTo>
                  <a:lnTo>
                    <a:pt x="6838" y="11607"/>
                  </a:lnTo>
                  <a:lnTo>
                    <a:pt x="6984" y="11631"/>
                  </a:lnTo>
                  <a:lnTo>
                    <a:pt x="7105" y="11655"/>
                  </a:lnTo>
                  <a:lnTo>
                    <a:pt x="7251" y="11655"/>
                  </a:lnTo>
                  <a:lnTo>
                    <a:pt x="7373" y="11631"/>
                  </a:lnTo>
                  <a:lnTo>
                    <a:pt x="7519" y="11582"/>
                  </a:lnTo>
                  <a:lnTo>
                    <a:pt x="7616" y="11534"/>
                  </a:lnTo>
                  <a:lnTo>
                    <a:pt x="7787" y="11631"/>
                  </a:lnTo>
                  <a:lnTo>
                    <a:pt x="7957" y="11728"/>
                  </a:lnTo>
                  <a:lnTo>
                    <a:pt x="8103" y="11777"/>
                  </a:lnTo>
                  <a:lnTo>
                    <a:pt x="8249" y="11801"/>
                  </a:lnTo>
                  <a:lnTo>
                    <a:pt x="8395" y="11777"/>
                  </a:lnTo>
                  <a:lnTo>
                    <a:pt x="8517" y="11753"/>
                  </a:lnTo>
                  <a:lnTo>
                    <a:pt x="8638" y="11680"/>
                  </a:lnTo>
                  <a:lnTo>
                    <a:pt x="8760" y="11607"/>
                  </a:lnTo>
                  <a:lnTo>
                    <a:pt x="9003" y="11436"/>
                  </a:lnTo>
                  <a:lnTo>
                    <a:pt x="9052" y="11509"/>
                  </a:lnTo>
                  <a:lnTo>
                    <a:pt x="9149" y="11582"/>
                  </a:lnTo>
                  <a:lnTo>
                    <a:pt x="9271" y="11631"/>
                  </a:lnTo>
                  <a:lnTo>
                    <a:pt x="9563" y="11631"/>
                  </a:lnTo>
                  <a:lnTo>
                    <a:pt x="9733" y="11582"/>
                  </a:lnTo>
                  <a:lnTo>
                    <a:pt x="9903" y="11534"/>
                  </a:lnTo>
                  <a:lnTo>
                    <a:pt x="10025" y="11436"/>
                  </a:lnTo>
                  <a:lnTo>
                    <a:pt x="10098" y="11509"/>
                  </a:lnTo>
                  <a:lnTo>
                    <a:pt x="10195" y="11582"/>
                  </a:lnTo>
                  <a:lnTo>
                    <a:pt x="10414" y="11680"/>
                  </a:lnTo>
                  <a:lnTo>
                    <a:pt x="10560" y="11728"/>
                  </a:lnTo>
                  <a:lnTo>
                    <a:pt x="10682" y="11753"/>
                  </a:lnTo>
                  <a:lnTo>
                    <a:pt x="10828" y="11728"/>
                  </a:lnTo>
                  <a:lnTo>
                    <a:pt x="10950" y="11704"/>
                  </a:lnTo>
                  <a:lnTo>
                    <a:pt x="11071" y="11655"/>
                  </a:lnTo>
                  <a:lnTo>
                    <a:pt x="11193" y="11582"/>
                  </a:lnTo>
                  <a:lnTo>
                    <a:pt x="11388" y="11388"/>
                  </a:lnTo>
                  <a:lnTo>
                    <a:pt x="11509" y="11509"/>
                  </a:lnTo>
                  <a:lnTo>
                    <a:pt x="11655" y="11582"/>
                  </a:lnTo>
                  <a:lnTo>
                    <a:pt x="11801" y="11631"/>
                  </a:lnTo>
                  <a:lnTo>
                    <a:pt x="11996" y="11655"/>
                  </a:lnTo>
                  <a:lnTo>
                    <a:pt x="12166" y="11655"/>
                  </a:lnTo>
                  <a:lnTo>
                    <a:pt x="12337" y="11631"/>
                  </a:lnTo>
                  <a:lnTo>
                    <a:pt x="12507" y="11582"/>
                  </a:lnTo>
                  <a:lnTo>
                    <a:pt x="12653" y="11509"/>
                  </a:lnTo>
                  <a:lnTo>
                    <a:pt x="12799" y="11582"/>
                  </a:lnTo>
                  <a:lnTo>
                    <a:pt x="12945" y="11607"/>
                  </a:lnTo>
                  <a:lnTo>
                    <a:pt x="13115" y="11631"/>
                  </a:lnTo>
                  <a:lnTo>
                    <a:pt x="13286" y="11631"/>
                  </a:lnTo>
                  <a:lnTo>
                    <a:pt x="13456" y="11607"/>
                  </a:lnTo>
                  <a:lnTo>
                    <a:pt x="13651" y="11558"/>
                  </a:lnTo>
                  <a:lnTo>
                    <a:pt x="13797" y="11485"/>
                  </a:lnTo>
                  <a:lnTo>
                    <a:pt x="13967" y="11388"/>
                  </a:lnTo>
                  <a:lnTo>
                    <a:pt x="14040" y="11436"/>
                  </a:lnTo>
                  <a:lnTo>
                    <a:pt x="14137" y="11461"/>
                  </a:lnTo>
                  <a:lnTo>
                    <a:pt x="14259" y="11461"/>
                  </a:lnTo>
                  <a:lnTo>
                    <a:pt x="14405" y="11436"/>
                  </a:lnTo>
                  <a:lnTo>
                    <a:pt x="14478" y="11388"/>
                  </a:lnTo>
                  <a:lnTo>
                    <a:pt x="14527" y="11339"/>
                  </a:lnTo>
                  <a:lnTo>
                    <a:pt x="14551" y="11266"/>
                  </a:lnTo>
                  <a:lnTo>
                    <a:pt x="14551" y="11193"/>
                  </a:lnTo>
                  <a:lnTo>
                    <a:pt x="14527" y="11120"/>
                  </a:lnTo>
                  <a:lnTo>
                    <a:pt x="14478" y="11071"/>
                  </a:lnTo>
                  <a:lnTo>
                    <a:pt x="14429" y="11047"/>
                  </a:lnTo>
                  <a:lnTo>
                    <a:pt x="14356" y="11023"/>
                  </a:lnTo>
                  <a:lnTo>
                    <a:pt x="14283" y="11047"/>
                  </a:lnTo>
                  <a:lnTo>
                    <a:pt x="14210" y="11023"/>
                  </a:lnTo>
                  <a:lnTo>
                    <a:pt x="14137" y="10925"/>
                  </a:lnTo>
                  <a:lnTo>
                    <a:pt x="14040" y="10852"/>
                  </a:lnTo>
                  <a:lnTo>
                    <a:pt x="13943" y="10852"/>
                  </a:lnTo>
                  <a:lnTo>
                    <a:pt x="13894" y="10877"/>
                  </a:lnTo>
                  <a:lnTo>
                    <a:pt x="13845" y="10925"/>
                  </a:lnTo>
                  <a:lnTo>
                    <a:pt x="13772" y="10974"/>
                  </a:lnTo>
                  <a:lnTo>
                    <a:pt x="13651" y="11047"/>
                  </a:lnTo>
                  <a:lnTo>
                    <a:pt x="13505" y="11120"/>
                  </a:lnTo>
                  <a:lnTo>
                    <a:pt x="13334" y="11169"/>
                  </a:lnTo>
                  <a:lnTo>
                    <a:pt x="13188" y="11217"/>
                  </a:lnTo>
                  <a:lnTo>
                    <a:pt x="12994" y="11217"/>
                  </a:lnTo>
                  <a:lnTo>
                    <a:pt x="12969" y="11193"/>
                  </a:lnTo>
                  <a:lnTo>
                    <a:pt x="12945" y="11144"/>
                  </a:lnTo>
                  <a:lnTo>
                    <a:pt x="12921" y="11096"/>
                  </a:lnTo>
                  <a:lnTo>
                    <a:pt x="12945" y="10974"/>
                  </a:lnTo>
                  <a:lnTo>
                    <a:pt x="12945" y="10901"/>
                  </a:lnTo>
                  <a:lnTo>
                    <a:pt x="12896" y="10828"/>
                  </a:lnTo>
                  <a:lnTo>
                    <a:pt x="12848" y="10779"/>
                  </a:lnTo>
                  <a:lnTo>
                    <a:pt x="12775" y="10755"/>
                  </a:lnTo>
                  <a:lnTo>
                    <a:pt x="12677" y="10779"/>
                  </a:lnTo>
                  <a:lnTo>
                    <a:pt x="12629" y="10804"/>
                  </a:lnTo>
                  <a:lnTo>
                    <a:pt x="12556" y="10852"/>
                  </a:lnTo>
                  <a:lnTo>
                    <a:pt x="12531" y="10925"/>
                  </a:lnTo>
                  <a:lnTo>
                    <a:pt x="12507" y="11047"/>
                  </a:lnTo>
                  <a:lnTo>
                    <a:pt x="12458" y="11096"/>
                  </a:lnTo>
                  <a:lnTo>
                    <a:pt x="12410" y="11144"/>
                  </a:lnTo>
                  <a:lnTo>
                    <a:pt x="12288" y="11217"/>
                  </a:lnTo>
                  <a:lnTo>
                    <a:pt x="12142" y="11242"/>
                  </a:lnTo>
                  <a:lnTo>
                    <a:pt x="11972" y="11242"/>
                  </a:lnTo>
                  <a:lnTo>
                    <a:pt x="11850" y="11217"/>
                  </a:lnTo>
                  <a:lnTo>
                    <a:pt x="11728" y="11144"/>
                  </a:lnTo>
                  <a:lnTo>
                    <a:pt x="11704" y="11120"/>
                  </a:lnTo>
                  <a:lnTo>
                    <a:pt x="11680" y="11071"/>
                  </a:lnTo>
                  <a:lnTo>
                    <a:pt x="11680" y="10998"/>
                  </a:lnTo>
                  <a:lnTo>
                    <a:pt x="11704" y="10950"/>
                  </a:lnTo>
                  <a:lnTo>
                    <a:pt x="11728" y="10852"/>
                  </a:lnTo>
                  <a:lnTo>
                    <a:pt x="11728" y="10779"/>
                  </a:lnTo>
                  <a:lnTo>
                    <a:pt x="11680" y="10706"/>
                  </a:lnTo>
                  <a:lnTo>
                    <a:pt x="11631" y="10658"/>
                  </a:lnTo>
                  <a:lnTo>
                    <a:pt x="11558" y="10633"/>
                  </a:lnTo>
                  <a:close/>
                  <a:moveTo>
                    <a:pt x="1266" y="11363"/>
                  </a:moveTo>
                  <a:lnTo>
                    <a:pt x="1266" y="11826"/>
                  </a:lnTo>
                  <a:lnTo>
                    <a:pt x="1095" y="11972"/>
                  </a:lnTo>
                  <a:lnTo>
                    <a:pt x="974" y="12118"/>
                  </a:lnTo>
                  <a:lnTo>
                    <a:pt x="876" y="12215"/>
                  </a:lnTo>
                  <a:lnTo>
                    <a:pt x="828" y="12337"/>
                  </a:lnTo>
                  <a:lnTo>
                    <a:pt x="803" y="11534"/>
                  </a:lnTo>
                  <a:lnTo>
                    <a:pt x="803" y="11485"/>
                  </a:lnTo>
                  <a:lnTo>
                    <a:pt x="925" y="11485"/>
                  </a:lnTo>
                  <a:lnTo>
                    <a:pt x="1047" y="11461"/>
                  </a:lnTo>
                  <a:lnTo>
                    <a:pt x="1144" y="11412"/>
                  </a:lnTo>
                  <a:lnTo>
                    <a:pt x="1266" y="11363"/>
                  </a:lnTo>
                  <a:close/>
                  <a:moveTo>
                    <a:pt x="1266" y="12385"/>
                  </a:moveTo>
                  <a:lnTo>
                    <a:pt x="1266" y="12872"/>
                  </a:lnTo>
                  <a:lnTo>
                    <a:pt x="974" y="13140"/>
                  </a:lnTo>
                  <a:lnTo>
                    <a:pt x="828" y="13286"/>
                  </a:lnTo>
                  <a:lnTo>
                    <a:pt x="828" y="12653"/>
                  </a:lnTo>
                  <a:lnTo>
                    <a:pt x="1022" y="12556"/>
                  </a:lnTo>
                  <a:lnTo>
                    <a:pt x="1217" y="12410"/>
                  </a:lnTo>
                  <a:lnTo>
                    <a:pt x="1266" y="12385"/>
                  </a:lnTo>
                  <a:close/>
                  <a:moveTo>
                    <a:pt x="4088" y="12775"/>
                  </a:moveTo>
                  <a:lnTo>
                    <a:pt x="4039" y="12799"/>
                  </a:lnTo>
                  <a:lnTo>
                    <a:pt x="4015" y="12823"/>
                  </a:lnTo>
                  <a:lnTo>
                    <a:pt x="3820" y="13164"/>
                  </a:lnTo>
                  <a:lnTo>
                    <a:pt x="3747" y="13359"/>
                  </a:lnTo>
                  <a:lnTo>
                    <a:pt x="3699" y="13553"/>
                  </a:lnTo>
                  <a:lnTo>
                    <a:pt x="3674" y="13748"/>
                  </a:lnTo>
                  <a:lnTo>
                    <a:pt x="3699" y="13821"/>
                  </a:lnTo>
                  <a:lnTo>
                    <a:pt x="3747" y="13894"/>
                  </a:lnTo>
                  <a:lnTo>
                    <a:pt x="3796" y="13967"/>
                  </a:lnTo>
                  <a:lnTo>
                    <a:pt x="3869" y="13991"/>
                  </a:lnTo>
                  <a:lnTo>
                    <a:pt x="3991" y="14040"/>
                  </a:lnTo>
                  <a:lnTo>
                    <a:pt x="4258" y="14040"/>
                  </a:lnTo>
                  <a:lnTo>
                    <a:pt x="4404" y="14016"/>
                  </a:lnTo>
                  <a:lnTo>
                    <a:pt x="4526" y="13967"/>
                  </a:lnTo>
                  <a:lnTo>
                    <a:pt x="4672" y="13918"/>
                  </a:lnTo>
                  <a:lnTo>
                    <a:pt x="4940" y="13748"/>
                  </a:lnTo>
                  <a:lnTo>
                    <a:pt x="5183" y="13578"/>
                  </a:lnTo>
                  <a:lnTo>
                    <a:pt x="5256" y="13675"/>
                  </a:lnTo>
                  <a:lnTo>
                    <a:pt x="5353" y="13748"/>
                  </a:lnTo>
                  <a:lnTo>
                    <a:pt x="5475" y="13821"/>
                  </a:lnTo>
                  <a:lnTo>
                    <a:pt x="5621" y="13870"/>
                  </a:lnTo>
                  <a:lnTo>
                    <a:pt x="5791" y="13918"/>
                  </a:lnTo>
                  <a:lnTo>
                    <a:pt x="6108" y="13918"/>
                  </a:lnTo>
                  <a:lnTo>
                    <a:pt x="6278" y="13894"/>
                  </a:lnTo>
                  <a:lnTo>
                    <a:pt x="6424" y="13821"/>
                  </a:lnTo>
                  <a:lnTo>
                    <a:pt x="6570" y="13772"/>
                  </a:lnTo>
                  <a:lnTo>
                    <a:pt x="6692" y="13675"/>
                  </a:lnTo>
                  <a:lnTo>
                    <a:pt x="6838" y="13578"/>
                  </a:lnTo>
                  <a:lnTo>
                    <a:pt x="6959" y="13675"/>
                  </a:lnTo>
                  <a:lnTo>
                    <a:pt x="7130" y="13724"/>
                  </a:lnTo>
                  <a:lnTo>
                    <a:pt x="7324" y="13748"/>
                  </a:lnTo>
                  <a:lnTo>
                    <a:pt x="7519" y="13748"/>
                  </a:lnTo>
                  <a:lnTo>
                    <a:pt x="8030" y="13724"/>
                  </a:lnTo>
                  <a:lnTo>
                    <a:pt x="8565" y="13748"/>
                  </a:lnTo>
                  <a:lnTo>
                    <a:pt x="8906" y="13772"/>
                  </a:lnTo>
                  <a:lnTo>
                    <a:pt x="9271" y="13748"/>
                  </a:lnTo>
                  <a:lnTo>
                    <a:pt x="9466" y="13724"/>
                  </a:lnTo>
                  <a:lnTo>
                    <a:pt x="9636" y="13675"/>
                  </a:lnTo>
                  <a:lnTo>
                    <a:pt x="9782" y="13578"/>
                  </a:lnTo>
                  <a:lnTo>
                    <a:pt x="9928" y="13480"/>
                  </a:lnTo>
                  <a:lnTo>
                    <a:pt x="9952" y="13432"/>
                  </a:lnTo>
                  <a:lnTo>
                    <a:pt x="9952" y="13383"/>
                  </a:lnTo>
                  <a:lnTo>
                    <a:pt x="9928" y="13334"/>
                  </a:lnTo>
                  <a:lnTo>
                    <a:pt x="9879" y="13310"/>
                  </a:lnTo>
                  <a:lnTo>
                    <a:pt x="9660" y="13261"/>
                  </a:lnTo>
                  <a:lnTo>
                    <a:pt x="9466" y="13286"/>
                  </a:lnTo>
                  <a:lnTo>
                    <a:pt x="9028" y="13334"/>
                  </a:lnTo>
                  <a:lnTo>
                    <a:pt x="8590" y="13334"/>
                  </a:lnTo>
                  <a:lnTo>
                    <a:pt x="8176" y="13286"/>
                  </a:lnTo>
                  <a:lnTo>
                    <a:pt x="7957" y="13286"/>
                  </a:lnTo>
                  <a:lnTo>
                    <a:pt x="7616" y="13310"/>
                  </a:lnTo>
                  <a:lnTo>
                    <a:pt x="7276" y="13310"/>
                  </a:lnTo>
                  <a:lnTo>
                    <a:pt x="7203" y="13286"/>
                  </a:lnTo>
                  <a:lnTo>
                    <a:pt x="7178" y="13261"/>
                  </a:lnTo>
                  <a:lnTo>
                    <a:pt x="7203" y="13164"/>
                  </a:lnTo>
                  <a:lnTo>
                    <a:pt x="7178" y="13091"/>
                  </a:lnTo>
                  <a:lnTo>
                    <a:pt x="7154" y="13042"/>
                  </a:lnTo>
                  <a:lnTo>
                    <a:pt x="7105" y="12969"/>
                  </a:lnTo>
                  <a:lnTo>
                    <a:pt x="7057" y="12945"/>
                  </a:lnTo>
                  <a:lnTo>
                    <a:pt x="6984" y="12921"/>
                  </a:lnTo>
                  <a:lnTo>
                    <a:pt x="6911" y="12945"/>
                  </a:lnTo>
                  <a:lnTo>
                    <a:pt x="6838" y="12994"/>
                  </a:lnTo>
                  <a:lnTo>
                    <a:pt x="6594" y="13237"/>
                  </a:lnTo>
                  <a:lnTo>
                    <a:pt x="6302" y="13432"/>
                  </a:lnTo>
                  <a:lnTo>
                    <a:pt x="6205" y="13480"/>
                  </a:lnTo>
                  <a:lnTo>
                    <a:pt x="6059" y="13505"/>
                  </a:lnTo>
                  <a:lnTo>
                    <a:pt x="5913" y="13505"/>
                  </a:lnTo>
                  <a:lnTo>
                    <a:pt x="5767" y="13480"/>
                  </a:lnTo>
                  <a:lnTo>
                    <a:pt x="5645" y="13432"/>
                  </a:lnTo>
                  <a:lnTo>
                    <a:pt x="5548" y="13359"/>
                  </a:lnTo>
                  <a:lnTo>
                    <a:pt x="5524" y="13286"/>
                  </a:lnTo>
                  <a:lnTo>
                    <a:pt x="5524" y="13237"/>
                  </a:lnTo>
                  <a:lnTo>
                    <a:pt x="5524" y="13164"/>
                  </a:lnTo>
                  <a:lnTo>
                    <a:pt x="5548" y="13067"/>
                  </a:lnTo>
                  <a:lnTo>
                    <a:pt x="5548" y="12994"/>
                  </a:lnTo>
                  <a:lnTo>
                    <a:pt x="5524" y="12921"/>
                  </a:lnTo>
                  <a:lnTo>
                    <a:pt x="5475" y="12872"/>
                  </a:lnTo>
                  <a:lnTo>
                    <a:pt x="5426" y="12823"/>
                  </a:lnTo>
                  <a:lnTo>
                    <a:pt x="5353" y="12799"/>
                  </a:lnTo>
                  <a:lnTo>
                    <a:pt x="5280" y="12799"/>
                  </a:lnTo>
                  <a:lnTo>
                    <a:pt x="5207" y="12848"/>
                  </a:lnTo>
                  <a:lnTo>
                    <a:pt x="5159" y="12896"/>
                  </a:lnTo>
                  <a:lnTo>
                    <a:pt x="5086" y="13018"/>
                  </a:lnTo>
                  <a:lnTo>
                    <a:pt x="5013" y="13091"/>
                  </a:lnTo>
                  <a:lnTo>
                    <a:pt x="4842" y="13261"/>
                  </a:lnTo>
                  <a:lnTo>
                    <a:pt x="4648" y="13407"/>
                  </a:lnTo>
                  <a:lnTo>
                    <a:pt x="4453" y="13505"/>
                  </a:lnTo>
                  <a:lnTo>
                    <a:pt x="4331" y="13578"/>
                  </a:lnTo>
                  <a:lnTo>
                    <a:pt x="4185" y="13602"/>
                  </a:lnTo>
                  <a:lnTo>
                    <a:pt x="4137" y="13602"/>
                  </a:lnTo>
                  <a:lnTo>
                    <a:pt x="4088" y="13578"/>
                  </a:lnTo>
                  <a:lnTo>
                    <a:pt x="4088" y="13505"/>
                  </a:lnTo>
                  <a:lnTo>
                    <a:pt x="4088" y="13407"/>
                  </a:lnTo>
                  <a:lnTo>
                    <a:pt x="4210" y="12945"/>
                  </a:lnTo>
                  <a:lnTo>
                    <a:pt x="4210" y="12896"/>
                  </a:lnTo>
                  <a:lnTo>
                    <a:pt x="4210" y="12848"/>
                  </a:lnTo>
                  <a:lnTo>
                    <a:pt x="4161" y="12799"/>
                  </a:lnTo>
                  <a:lnTo>
                    <a:pt x="4112" y="12775"/>
                  </a:lnTo>
                  <a:close/>
                  <a:moveTo>
                    <a:pt x="1266" y="13407"/>
                  </a:moveTo>
                  <a:lnTo>
                    <a:pt x="1266" y="14113"/>
                  </a:lnTo>
                  <a:lnTo>
                    <a:pt x="1168" y="14186"/>
                  </a:lnTo>
                  <a:lnTo>
                    <a:pt x="1071" y="14235"/>
                  </a:lnTo>
                  <a:lnTo>
                    <a:pt x="925" y="14381"/>
                  </a:lnTo>
                  <a:lnTo>
                    <a:pt x="779" y="14527"/>
                  </a:lnTo>
                  <a:lnTo>
                    <a:pt x="803" y="13748"/>
                  </a:lnTo>
                  <a:lnTo>
                    <a:pt x="925" y="13675"/>
                  </a:lnTo>
                  <a:lnTo>
                    <a:pt x="1047" y="13578"/>
                  </a:lnTo>
                  <a:lnTo>
                    <a:pt x="1241" y="13407"/>
                  </a:lnTo>
                  <a:close/>
                  <a:moveTo>
                    <a:pt x="1266" y="14624"/>
                  </a:moveTo>
                  <a:lnTo>
                    <a:pt x="1266" y="14940"/>
                  </a:lnTo>
                  <a:lnTo>
                    <a:pt x="1193" y="14989"/>
                  </a:lnTo>
                  <a:lnTo>
                    <a:pt x="949" y="15208"/>
                  </a:lnTo>
                  <a:lnTo>
                    <a:pt x="730" y="15451"/>
                  </a:lnTo>
                  <a:lnTo>
                    <a:pt x="755" y="15062"/>
                  </a:lnTo>
                  <a:lnTo>
                    <a:pt x="876" y="14989"/>
                  </a:lnTo>
                  <a:lnTo>
                    <a:pt x="974" y="14892"/>
                  </a:lnTo>
                  <a:lnTo>
                    <a:pt x="1168" y="14697"/>
                  </a:lnTo>
                  <a:lnTo>
                    <a:pt x="1266" y="14624"/>
                  </a:lnTo>
                  <a:close/>
                  <a:moveTo>
                    <a:pt x="1241" y="15451"/>
                  </a:moveTo>
                  <a:lnTo>
                    <a:pt x="1241" y="15500"/>
                  </a:lnTo>
                  <a:lnTo>
                    <a:pt x="1217" y="15841"/>
                  </a:lnTo>
                  <a:lnTo>
                    <a:pt x="1071" y="15962"/>
                  </a:lnTo>
                  <a:lnTo>
                    <a:pt x="925" y="16108"/>
                  </a:lnTo>
                  <a:lnTo>
                    <a:pt x="682" y="16400"/>
                  </a:lnTo>
                  <a:lnTo>
                    <a:pt x="706" y="15695"/>
                  </a:lnTo>
                  <a:lnTo>
                    <a:pt x="755" y="15719"/>
                  </a:lnTo>
                  <a:lnTo>
                    <a:pt x="828" y="15743"/>
                  </a:lnTo>
                  <a:lnTo>
                    <a:pt x="876" y="15743"/>
                  </a:lnTo>
                  <a:lnTo>
                    <a:pt x="949" y="15695"/>
                  </a:lnTo>
                  <a:lnTo>
                    <a:pt x="1241" y="15451"/>
                  </a:lnTo>
                  <a:close/>
                  <a:moveTo>
                    <a:pt x="1168" y="16327"/>
                  </a:moveTo>
                  <a:lnTo>
                    <a:pt x="1120" y="17009"/>
                  </a:lnTo>
                  <a:lnTo>
                    <a:pt x="998" y="17082"/>
                  </a:lnTo>
                  <a:lnTo>
                    <a:pt x="876" y="17179"/>
                  </a:lnTo>
                  <a:lnTo>
                    <a:pt x="682" y="17373"/>
                  </a:lnTo>
                  <a:lnTo>
                    <a:pt x="584" y="17495"/>
                  </a:lnTo>
                  <a:lnTo>
                    <a:pt x="657" y="16668"/>
                  </a:lnTo>
                  <a:lnTo>
                    <a:pt x="803" y="16619"/>
                  </a:lnTo>
                  <a:lnTo>
                    <a:pt x="949" y="16522"/>
                  </a:lnTo>
                  <a:lnTo>
                    <a:pt x="1168" y="16327"/>
                  </a:lnTo>
                  <a:close/>
                  <a:moveTo>
                    <a:pt x="6813" y="463"/>
                  </a:moveTo>
                  <a:lnTo>
                    <a:pt x="8322" y="487"/>
                  </a:lnTo>
                  <a:lnTo>
                    <a:pt x="9830" y="560"/>
                  </a:lnTo>
                  <a:lnTo>
                    <a:pt x="12848" y="706"/>
                  </a:lnTo>
                  <a:lnTo>
                    <a:pt x="12775" y="901"/>
                  </a:lnTo>
                  <a:lnTo>
                    <a:pt x="12750" y="1071"/>
                  </a:lnTo>
                  <a:lnTo>
                    <a:pt x="12677" y="1484"/>
                  </a:lnTo>
                  <a:lnTo>
                    <a:pt x="12677" y="1874"/>
                  </a:lnTo>
                  <a:lnTo>
                    <a:pt x="12702" y="2312"/>
                  </a:lnTo>
                  <a:lnTo>
                    <a:pt x="12775" y="3115"/>
                  </a:lnTo>
                  <a:lnTo>
                    <a:pt x="12799" y="3528"/>
                  </a:lnTo>
                  <a:lnTo>
                    <a:pt x="12823" y="3893"/>
                  </a:lnTo>
                  <a:lnTo>
                    <a:pt x="12823" y="3966"/>
                  </a:lnTo>
                  <a:lnTo>
                    <a:pt x="12872" y="4039"/>
                  </a:lnTo>
                  <a:lnTo>
                    <a:pt x="12896" y="4064"/>
                  </a:lnTo>
                  <a:lnTo>
                    <a:pt x="12945" y="4112"/>
                  </a:lnTo>
                  <a:lnTo>
                    <a:pt x="12994" y="4161"/>
                  </a:lnTo>
                  <a:lnTo>
                    <a:pt x="13067" y="4210"/>
                  </a:lnTo>
                  <a:lnTo>
                    <a:pt x="13261" y="4258"/>
                  </a:lnTo>
                  <a:lnTo>
                    <a:pt x="13456" y="4307"/>
                  </a:lnTo>
                  <a:lnTo>
                    <a:pt x="13870" y="4331"/>
                  </a:lnTo>
                  <a:lnTo>
                    <a:pt x="14697" y="4356"/>
                  </a:lnTo>
                  <a:lnTo>
                    <a:pt x="15500" y="4356"/>
                  </a:lnTo>
                  <a:lnTo>
                    <a:pt x="15889" y="4331"/>
                  </a:lnTo>
                  <a:lnTo>
                    <a:pt x="16279" y="4283"/>
                  </a:lnTo>
                  <a:lnTo>
                    <a:pt x="16254" y="5061"/>
                  </a:lnTo>
                  <a:lnTo>
                    <a:pt x="16279" y="5864"/>
                  </a:lnTo>
                  <a:lnTo>
                    <a:pt x="16303" y="6643"/>
                  </a:lnTo>
                  <a:lnTo>
                    <a:pt x="16303" y="7422"/>
                  </a:lnTo>
                  <a:lnTo>
                    <a:pt x="16254" y="9319"/>
                  </a:lnTo>
                  <a:lnTo>
                    <a:pt x="16254" y="10268"/>
                  </a:lnTo>
                  <a:lnTo>
                    <a:pt x="16254" y="11242"/>
                  </a:lnTo>
                  <a:lnTo>
                    <a:pt x="16303" y="13140"/>
                  </a:lnTo>
                  <a:lnTo>
                    <a:pt x="16352" y="15062"/>
                  </a:lnTo>
                  <a:lnTo>
                    <a:pt x="16327" y="15962"/>
                  </a:lnTo>
                  <a:lnTo>
                    <a:pt x="16327" y="16887"/>
                  </a:lnTo>
                  <a:lnTo>
                    <a:pt x="16327" y="17738"/>
                  </a:lnTo>
                  <a:lnTo>
                    <a:pt x="16303" y="18152"/>
                  </a:lnTo>
                  <a:lnTo>
                    <a:pt x="16254" y="18590"/>
                  </a:lnTo>
                  <a:lnTo>
                    <a:pt x="15889" y="18614"/>
                  </a:lnTo>
                  <a:lnTo>
                    <a:pt x="15524" y="18639"/>
                  </a:lnTo>
                  <a:lnTo>
                    <a:pt x="11923" y="18639"/>
                  </a:lnTo>
                  <a:lnTo>
                    <a:pt x="9733" y="18614"/>
                  </a:lnTo>
                  <a:lnTo>
                    <a:pt x="7616" y="18566"/>
                  </a:lnTo>
                  <a:lnTo>
                    <a:pt x="5524" y="18517"/>
                  </a:lnTo>
                  <a:lnTo>
                    <a:pt x="4453" y="18517"/>
                  </a:lnTo>
                  <a:lnTo>
                    <a:pt x="3358" y="18566"/>
                  </a:lnTo>
                  <a:lnTo>
                    <a:pt x="2701" y="18566"/>
                  </a:lnTo>
                  <a:lnTo>
                    <a:pt x="2360" y="18590"/>
                  </a:lnTo>
                  <a:lnTo>
                    <a:pt x="2020" y="18639"/>
                  </a:lnTo>
                  <a:lnTo>
                    <a:pt x="1971" y="18590"/>
                  </a:lnTo>
                  <a:lnTo>
                    <a:pt x="1922" y="18517"/>
                  </a:lnTo>
                  <a:lnTo>
                    <a:pt x="1849" y="18493"/>
                  </a:lnTo>
                  <a:lnTo>
                    <a:pt x="1776" y="18493"/>
                  </a:lnTo>
                  <a:lnTo>
                    <a:pt x="1703" y="18298"/>
                  </a:lnTo>
                  <a:lnTo>
                    <a:pt x="1655" y="18103"/>
                  </a:lnTo>
                  <a:lnTo>
                    <a:pt x="1703" y="18030"/>
                  </a:lnTo>
                  <a:lnTo>
                    <a:pt x="1703" y="17957"/>
                  </a:lnTo>
                  <a:lnTo>
                    <a:pt x="1679" y="17884"/>
                  </a:lnTo>
                  <a:lnTo>
                    <a:pt x="1631" y="17811"/>
                  </a:lnTo>
                  <a:lnTo>
                    <a:pt x="1631" y="17398"/>
                  </a:lnTo>
                  <a:lnTo>
                    <a:pt x="1631" y="17009"/>
                  </a:lnTo>
                  <a:lnTo>
                    <a:pt x="1679" y="16133"/>
                  </a:lnTo>
                  <a:lnTo>
                    <a:pt x="1728" y="15281"/>
                  </a:lnTo>
                  <a:lnTo>
                    <a:pt x="1728" y="15086"/>
                  </a:lnTo>
                  <a:lnTo>
                    <a:pt x="1752" y="15038"/>
                  </a:lnTo>
                  <a:lnTo>
                    <a:pt x="1776" y="14965"/>
                  </a:lnTo>
                  <a:lnTo>
                    <a:pt x="1776" y="14916"/>
                  </a:lnTo>
                  <a:lnTo>
                    <a:pt x="1728" y="14843"/>
                  </a:lnTo>
                  <a:lnTo>
                    <a:pt x="1728" y="13018"/>
                  </a:lnTo>
                  <a:lnTo>
                    <a:pt x="1801" y="12945"/>
                  </a:lnTo>
                  <a:lnTo>
                    <a:pt x="1825" y="12848"/>
                  </a:lnTo>
                  <a:lnTo>
                    <a:pt x="1825" y="12775"/>
                  </a:lnTo>
                  <a:lnTo>
                    <a:pt x="1776" y="12726"/>
                  </a:lnTo>
                  <a:lnTo>
                    <a:pt x="1728" y="12677"/>
                  </a:lnTo>
                  <a:lnTo>
                    <a:pt x="1728" y="11071"/>
                  </a:lnTo>
                  <a:lnTo>
                    <a:pt x="1752" y="11023"/>
                  </a:lnTo>
                  <a:lnTo>
                    <a:pt x="1752" y="10974"/>
                  </a:lnTo>
                  <a:lnTo>
                    <a:pt x="1752" y="10925"/>
                  </a:lnTo>
                  <a:lnTo>
                    <a:pt x="1728" y="10852"/>
                  </a:lnTo>
                  <a:lnTo>
                    <a:pt x="1728" y="10049"/>
                  </a:lnTo>
                  <a:lnTo>
                    <a:pt x="1801" y="7373"/>
                  </a:lnTo>
                  <a:lnTo>
                    <a:pt x="1874" y="6059"/>
                  </a:lnTo>
                  <a:lnTo>
                    <a:pt x="1947" y="4721"/>
                  </a:lnTo>
                  <a:lnTo>
                    <a:pt x="1971" y="4137"/>
                  </a:lnTo>
                  <a:lnTo>
                    <a:pt x="1971" y="3553"/>
                  </a:lnTo>
                  <a:lnTo>
                    <a:pt x="1922" y="2969"/>
                  </a:lnTo>
                  <a:lnTo>
                    <a:pt x="1898" y="2360"/>
                  </a:lnTo>
                  <a:lnTo>
                    <a:pt x="1849" y="1825"/>
                  </a:lnTo>
                  <a:lnTo>
                    <a:pt x="1801" y="1290"/>
                  </a:lnTo>
                  <a:lnTo>
                    <a:pt x="1752" y="925"/>
                  </a:lnTo>
                  <a:lnTo>
                    <a:pt x="1703" y="755"/>
                  </a:lnTo>
                  <a:lnTo>
                    <a:pt x="1703" y="560"/>
                  </a:lnTo>
                  <a:lnTo>
                    <a:pt x="2141" y="609"/>
                  </a:lnTo>
                  <a:lnTo>
                    <a:pt x="2579" y="609"/>
                  </a:lnTo>
                  <a:lnTo>
                    <a:pt x="3455" y="584"/>
                  </a:lnTo>
                  <a:lnTo>
                    <a:pt x="5134" y="511"/>
                  </a:lnTo>
                  <a:lnTo>
                    <a:pt x="5962" y="487"/>
                  </a:lnTo>
                  <a:lnTo>
                    <a:pt x="6813" y="463"/>
                  </a:lnTo>
                  <a:close/>
                  <a:moveTo>
                    <a:pt x="1120" y="17544"/>
                  </a:moveTo>
                  <a:lnTo>
                    <a:pt x="1144" y="17982"/>
                  </a:lnTo>
                  <a:lnTo>
                    <a:pt x="949" y="18176"/>
                  </a:lnTo>
                  <a:lnTo>
                    <a:pt x="779" y="18371"/>
                  </a:lnTo>
                  <a:lnTo>
                    <a:pt x="682" y="18517"/>
                  </a:lnTo>
                  <a:lnTo>
                    <a:pt x="584" y="18663"/>
                  </a:lnTo>
                  <a:lnTo>
                    <a:pt x="536" y="18858"/>
                  </a:lnTo>
                  <a:lnTo>
                    <a:pt x="513" y="19015"/>
                  </a:lnTo>
                  <a:lnTo>
                    <a:pt x="511" y="18979"/>
                  </a:lnTo>
                  <a:lnTo>
                    <a:pt x="511" y="18468"/>
                  </a:lnTo>
                  <a:lnTo>
                    <a:pt x="536" y="17982"/>
                  </a:lnTo>
                  <a:lnTo>
                    <a:pt x="657" y="17909"/>
                  </a:lnTo>
                  <a:lnTo>
                    <a:pt x="779" y="17836"/>
                  </a:lnTo>
                  <a:lnTo>
                    <a:pt x="974" y="17665"/>
                  </a:lnTo>
                  <a:lnTo>
                    <a:pt x="1120" y="17544"/>
                  </a:lnTo>
                  <a:close/>
                  <a:moveTo>
                    <a:pt x="1266" y="18468"/>
                  </a:moveTo>
                  <a:lnTo>
                    <a:pt x="1314" y="18663"/>
                  </a:lnTo>
                  <a:lnTo>
                    <a:pt x="1412" y="18833"/>
                  </a:lnTo>
                  <a:lnTo>
                    <a:pt x="1144" y="19150"/>
                  </a:lnTo>
                  <a:lnTo>
                    <a:pt x="876" y="19539"/>
                  </a:lnTo>
                  <a:lnTo>
                    <a:pt x="633" y="19928"/>
                  </a:lnTo>
                  <a:lnTo>
                    <a:pt x="584" y="19685"/>
                  </a:lnTo>
                  <a:lnTo>
                    <a:pt x="536" y="19466"/>
                  </a:lnTo>
                  <a:lnTo>
                    <a:pt x="514" y="19031"/>
                  </a:lnTo>
                  <a:lnTo>
                    <a:pt x="514" y="19031"/>
                  </a:lnTo>
                  <a:lnTo>
                    <a:pt x="536" y="19052"/>
                  </a:lnTo>
                  <a:lnTo>
                    <a:pt x="584" y="19052"/>
                  </a:lnTo>
                  <a:lnTo>
                    <a:pt x="779" y="18955"/>
                  </a:lnTo>
                  <a:lnTo>
                    <a:pt x="949" y="18809"/>
                  </a:lnTo>
                  <a:lnTo>
                    <a:pt x="1266" y="18468"/>
                  </a:lnTo>
                  <a:close/>
                  <a:moveTo>
                    <a:pt x="15427" y="19101"/>
                  </a:moveTo>
                  <a:lnTo>
                    <a:pt x="15427" y="19296"/>
                  </a:lnTo>
                  <a:lnTo>
                    <a:pt x="15427" y="19490"/>
                  </a:lnTo>
                  <a:lnTo>
                    <a:pt x="15451" y="19904"/>
                  </a:lnTo>
                  <a:lnTo>
                    <a:pt x="15086" y="19953"/>
                  </a:lnTo>
                  <a:lnTo>
                    <a:pt x="15086" y="19953"/>
                  </a:lnTo>
                  <a:lnTo>
                    <a:pt x="15159" y="19734"/>
                  </a:lnTo>
                  <a:lnTo>
                    <a:pt x="15257" y="19417"/>
                  </a:lnTo>
                  <a:lnTo>
                    <a:pt x="15281" y="19271"/>
                  </a:lnTo>
                  <a:lnTo>
                    <a:pt x="15281" y="19101"/>
                  </a:lnTo>
                  <a:close/>
                  <a:moveTo>
                    <a:pt x="15038" y="19101"/>
                  </a:moveTo>
                  <a:lnTo>
                    <a:pt x="14989" y="19174"/>
                  </a:lnTo>
                  <a:lnTo>
                    <a:pt x="14940" y="19271"/>
                  </a:lnTo>
                  <a:lnTo>
                    <a:pt x="14843" y="19442"/>
                  </a:lnTo>
                  <a:lnTo>
                    <a:pt x="14721" y="19782"/>
                  </a:lnTo>
                  <a:lnTo>
                    <a:pt x="14600" y="20026"/>
                  </a:lnTo>
                  <a:lnTo>
                    <a:pt x="14356" y="20050"/>
                  </a:lnTo>
                  <a:lnTo>
                    <a:pt x="14429" y="19758"/>
                  </a:lnTo>
                  <a:lnTo>
                    <a:pt x="14502" y="19563"/>
                  </a:lnTo>
                  <a:lnTo>
                    <a:pt x="14551" y="19344"/>
                  </a:lnTo>
                  <a:lnTo>
                    <a:pt x="14575" y="19198"/>
                  </a:lnTo>
                  <a:lnTo>
                    <a:pt x="14551" y="19125"/>
                  </a:lnTo>
                  <a:lnTo>
                    <a:pt x="15038" y="19101"/>
                  </a:lnTo>
                  <a:close/>
                  <a:moveTo>
                    <a:pt x="9782" y="19052"/>
                  </a:moveTo>
                  <a:lnTo>
                    <a:pt x="9660" y="19296"/>
                  </a:lnTo>
                  <a:lnTo>
                    <a:pt x="9563" y="19563"/>
                  </a:lnTo>
                  <a:lnTo>
                    <a:pt x="9490" y="19831"/>
                  </a:lnTo>
                  <a:lnTo>
                    <a:pt x="9441" y="20074"/>
                  </a:lnTo>
                  <a:lnTo>
                    <a:pt x="9028" y="20074"/>
                  </a:lnTo>
                  <a:lnTo>
                    <a:pt x="9101" y="19831"/>
                  </a:lnTo>
                  <a:lnTo>
                    <a:pt x="9174" y="19636"/>
                  </a:lnTo>
                  <a:lnTo>
                    <a:pt x="9320" y="19344"/>
                  </a:lnTo>
                  <a:lnTo>
                    <a:pt x="9368" y="19174"/>
                  </a:lnTo>
                  <a:lnTo>
                    <a:pt x="9393" y="19101"/>
                  </a:lnTo>
                  <a:lnTo>
                    <a:pt x="9368" y="19052"/>
                  </a:lnTo>
                  <a:close/>
                  <a:moveTo>
                    <a:pt x="10779" y="19077"/>
                  </a:moveTo>
                  <a:lnTo>
                    <a:pt x="10585" y="19296"/>
                  </a:lnTo>
                  <a:lnTo>
                    <a:pt x="10439" y="19539"/>
                  </a:lnTo>
                  <a:lnTo>
                    <a:pt x="10366" y="19685"/>
                  </a:lnTo>
                  <a:lnTo>
                    <a:pt x="10317" y="19807"/>
                  </a:lnTo>
                  <a:lnTo>
                    <a:pt x="10268" y="19953"/>
                  </a:lnTo>
                  <a:lnTo>
                    <a:pt x="10244" y="20074"/>
                  </a:lnTo>
                  <a:lnTo>
                    <a:pt x="9879" y="20074"/>
                  </a:lnTo>
                  <a:lnTo>
                    <a:pt x="9903" y="19977"/>
                  </a:lnTo>
                  <a:lnTo>
                    <a:pt x="9976" y="19734"/>
                  </a:lnTo>
                  <a:lnTo>
                    <a:pt x="10049" y="19515"/>
                  </a:lnTo>
                  <a:lnTo>
                    <a:pt x="10122" y="19320"/>
                  </a:lnTo>
                  <a:lnTo>
                    <a:pt x="10195" y="19198"/>
                  </a:lnTo>
                  <a:lnTo>
                    <a:pt x="10220" y="19077"/>
                  </a:lnTo>
                  <a:close/>
                  <a:moveTo>
                    <a:pt x="9076" y="19028"/>
                  </a:moveTo>
                  <a:lnTo>
                    <a:pt x="9003" y="19150"/>
                  </a:lnTo>
                  <a:lnTo>
                    <a:pt x="8906" y="19271"/>
                  </a:lnTo>
                  <a:lnTo>
                    <a:pt x="8809" y="19466"/>
                  </a:lnTo>
                  <a:lnTo>
                    <a:pt x="8711" y="19685"/>
                  </a:lnTo>
                  <a:lnTo>
                    <a:pt x="8638" y="19880"/>
                  </a:lnTo>
                  <a:lnTo>
                    <a:pt x="8590" y="19977"/>
                  </a:lnTo>
                  <a:lnTo>
                    <a:pt x="8565" y="20074"/>
                  </a:lnTo>
                  <a:lnTo>
                    <a:pt x="8054" y="20099"/>
                  </a:lnTo>
                  <a:lnTo>
                    <a:pt x="8079" y="19953"/>
                  </a:lnTo>
                  <a:lnTo>
                    <a:pt x="8176" y="19734"/>
                  </a:lnTo>
                  <a:lnTo>
                    <a:pt x="8273" y="19490"/>
                  </a:lnTo>
                  <a:lnTo>
                    <a:pt x="8395" y="19296"/>
                  </a:lnTo>
                  <a:lnTo>
                    <a:pt x="8468" y="19150"/>
                  </a:lnTo>
                  <a:lnTo>
                    <a:pt x="8517" y="19028"/>
                  </a:lnTo>
                  <a:close/>
                  <a:moveTo>
                    <a:pt x="10901" y="19077"/>
                  </a:moveTo>
                  <a:lnTo>
                    <a:pt x="10998" y="19101"/>
                  </a:lnTo>
                  <a:lnTo>
                    <a:pt x="11631" y="19101"/>
                  </a:lnTo>
                  <a:lnTo>
                    <a:pt x="11509" y="19247"/>
                  </a:lnTo>
                  <a:lnTo>
                    <a:pt x="11412" y="19393"/>
                  </a:lnTo>
                  <a:lnTo>
                    <a:pt x="11266" y="19685"/>
                  </a:lnTo>
                  <a:lnTo>
                    <a:pt x="11193" y="19880"/>
                  </a:lnTo>
                  <a:lnTo>
                    <a:pt x="11144" y="20001"/>
                  </a:lnTo>
                  <a:lnTo>
                    <a:pt x="11144" y="20099"/>
                  </a:lnTo>
                  <a:lnTo>
                    <a:pt x="11047" y="20099"/>
                  </a:lnTo>
                  <a:lnTo>
                    <a:pt x="10609" y="20074"/>
                  </a:lnTo>
                  <a:lnTo>
                    <a:pt x="10658" y="19831"/>
                  </a:lnTo>
                  <a:lnTo>
                    <a:pt x="10731" y="19588"/>
                  </a:lnTo>
                  <a:lnTo>
                    <a:pt x="10901" y="19077"/>
                  </a:lnTo>
                  <a:close/>
                  <a:moveTo>
                    <a:pt x="14356" y="19125"/>
                  </a:moveTo>
                  <a:lnTo>
                    <a:pt x="14308" y="19198"/>
                  </a:lnTo>
                  <a:lnTo>
                    <a:pt x="14186" y="19393"/>
                  </a:lnTo>
                  <a:lnTo>
                    <a:pt x="14089" y="19563"/>
                  </a:lnTo>
                  <a:lnTo>
                    <a:pt x="13991" y="19782"/>
                  </a:lnTo>
                  <a:lnTo>
                    <a:pt x="13918" y="20001"/>
                  </a:lnTo>
                  <a:lnTo>
                    <a:pt x="13870" y="20074"/>
                  </a:lnTo>
                  <a:lnTo>
                    <a:pt x="13334" y="20099"/>
                  </a:lnTo>
                  <a:lnTo>
                    <a:pt x="13432" y="19880"/>
                  </a:lnTo>
                  <a:lnTo>
                    <a:pt x="13529" y="19685"/>
                  </a:lnTo>
                  <a:lnTo>
                    <a:pt x="13651" y="19393"/>
                  </a:lnTo>
                  <a:lnTo>
                    <a:pt x="13675" y="19344"/>
                  </a:lnTo>
                  <a:lnTo>
                    <a:pt x="13675" y="19271"/>
                  </a:lnTo>
                  <a:lnTo>
                    <a:pt x="13675" y="19198"/>
                  </a:lnTo>
                  <a:lnTo>
                    <a:pt x="13675" y="19150"/>
                  </a:lnTo>
                  <a:lnTo>
                    <a:pt x="13675" y="19125"/>
                  </a:lnTo>
                  <a:close/>
                  <a:moveTo>
                    <a:pt x="7665" y="18979"/>
                  </a:moveTo>
                  <a:lnTo>
                    <a:pt x="8176" y="19004"/>
                  </a:lnTo>
                  <a:lnTo>
                    <a:pt x="8079" y="19125"/>
                  </a:lnTo>
                  <a:lnTo>
                    <a:pt x="7981" y="19271"/>
                  </a:lnTo>
                  <a:lnTo>
                    <a:pt x="7860" y="19490"/>
                  </a:lnTo>
                  <a:lnTo>
                    <a:pt x="7738" y="19782"/>
                  </a:lnTo>
                  <a:lnTo>
                    <a:pt x="7689" y="19953"/>
                  </a:lnTo>
                  <a:lnTo>
                    <a:pt x="7689" y="20099"/>
                  </a:lnTo>
                  <a:lnTo>
                    <a:pt x="6984" y="20123"/>
                  </a:lnTo>
                  <a:lnTo>
                    <a:pt x="7057" y="19977"/>
                  </a:lnTo>
                  <a:lnTo>
                    <a:pt x="7130" y="19831"/>
                  </a:lnTo>
                  <a:lnTo>
                    <a:pt x="7324" y="19563"/>
                  </a:lnTo>
                  <a:lnTo>
                    <a:pt x="7519" y="19271"/>
                  </a:lnTo>
                  <a:lnTo>
                    <a:pt x="7592" y="19125"/>
                  </a:lnTo>
                  <a:lnTo>
                    <a:pt x="7665" y="18979"/>
                  </a:lnTo>
                  <a:close/>
                  <a:moveTo>
                    <a:pt x="11972" y="19101"/>
                  </a:moveTo>
                  <a:lnTo>
                    <a:pt x="12556" y="19125"/>
                  </a:lnTo>
                  <a:lnTo>
                    <a:pt x="12483" y="19223"/>
                  </a:lnTo>
                  <a:lnTo>
                    <a:pt x="12410" y="19320"/>
                  </a:lnTo>
                  <a:lnTo>
                    <a:pt x="12312" y="19563"/>
                  </a:lnTo>
                  <a:lnTo>
                    <a:pt x="12239" y="19855"/>
                  </a:lnTo>
                  <a:lnTo>
                    <a:pt x="12166" y="20123"/>
                  </a:lnTo>
                  <a:lnTo>
                    <a:pt x="11558" y="20099"/>
                  </a:lnTo>
                  <a:lnTo>
                    <a:pt x="11582" y="19953"/>
                  </a:lnTo>
                  <a:lnTo>
                    <a:pt x="11655" y="19807"/>
                  </a:lnTo>
                  <a:lnTo>
                    <a:pt x="11801" y="19563"/>
                  </a:lnTo>
                  <a:lnTo>
                    <a:pt x="11899" y="19369"/>
                  </a:lnTo>
                  <a:lnTo>
                    <a:pt x="11947" y="19247"/>
                  </a:lnTo>
                  <a:lnTo>
                    <a:pt x="11972" y="19101"/>
                  </a:lnTo>
                  <a:close/>
                  <a:moveTo>
                    <a:pt x="13602" y="19125"/>
                  </a:moveTo>
                  <a:lnTo>
                    <a:pt x="13505" y="19174"/>
                  </a:lnTo>
                  <a:lnTo>
                    <a:pt x="13383" y="19247"/>
                  </a:lnTo>
                  <a:lnTo>
                    <a:pt x="13261" y="19393"/>
                  </a:lnTo>
                  <a:lnTo>
                    <a:pt x="13164" y="19539"/>
                  </a:lnTo>
                  <a:lnTo>
                    <a:pt x="13018" y="19831"/>
                  </a:lnTo>
                  <a:lnTo>
                    <a:pt x="12896" y="20123"/>
                  </a:lnTo>
                  <a:lnTo>
                    <a:pt x="12580" y="20123"/>
                  </a:lnTo>
                  <a:lnTo>
                    <a:pt x="12653" y="19807"/>
                  </a:lnTo>
                  <a:lnTo>
                    <a:pt x="12750" y="19490"/>
                  </a:lnTo>
                  <a:lnTo>
                    <a:pt x="12848" y="19150"/>
                  </a:lnTo>
                  <a:lnTo>
                    <a:pt x="12848" y="19125"/>
                  </a:lnTo>
                  <a:close/>
                  <a:moveTo>
                    <a:pt x="6813" y="18955"/>
                  </a:moveTo>
                  <a:lnTo>
                    <a:pt x="7300" y="18979"/>
                  </a:lnTo>
                  <a:lnTo>
                    <a:pt x="7178" y="19101"/>
                  </a:lnTo>
                  <a:lnTo>
                    <a:pt x="7081" y="19223"/>
                  </a:lnTo>
                  <a:lnTo>
                    <a:pt x="6862" y="19515"/>
                  </a:lnTo>
                  <a:lnTo>
                    <a:pt x="6716" y="19831"/>
                  </a:lnTo>
                  <a:lnTo>
                    <a:pt x="6594" y="20147"/>
                  </a:lnTo>
                  <a:lnTo>
                    <a:pt x="6278" y="20147"/>
                  </a:lnTo>
                  <a:lnTo>
                    <a:pt x="6351" y="20001"/>
                  </a:lnTo>
                  <a:lnTo>
                    <a:pt x="6375" y="19855"/>
                  </a:lnTo>
                  <a:lnTo>
                    <a:pt x="6424" y="19685"/>
                  </a:lnTo>
                  <a:lnTo>
                    <a:pt x="6473" y="19539"/>
                  </a:lnTo>
                  <a:lnTo>
                    <a:pt x="6643" y="19247"/>
                  </a:lnTo>
                  <a:lnTo>
                    <a:pt x="6813" y="18955"/>
                  </a:lnTo>
                  <a:close/>
                  <a:moveTo>
                    <a:pt x="6375" y="18955"/>
                  </a:moveTo>
                  <a:lnTo>
                    <a:pt x="6229" y="19198"/>
                  </a:lnTo>
                  <a:lnTo>
                    <a:pt x="6132" y="19417"/>
                  </a:lnTo>
                  <a:lnTo>
                    <a:pt x="6035" y="19588"/>
                  </a:lnTo>
                  <a:lnTo>
                    <a:pt x="5962" y="19782"/>
                  </a:lnTo>
                  <a:lnTo>
                    <a:pt x="5913" y="19977"/>
                  </a:lnTo>
                  <a:lnTo>
                    <a:pt x="5913" y="20074"/>
                  </a:lnTo>
                  <a:lnTo>
                    <a:pt x="5937" y="20172"/>
                  </a:lnTo>
                  <a:lnTo>
                    <a:pt x="5086" y="20220"/>
                  </a:lnTo>
                  <a:lnTo>
                    <a:pt x="5207" y="19977"/>
                  </a:lnTo>
                  <a:lnTo>
                    <a:pt x="5305" y="19734"/>
                  </a:lnTo>
                  <a:lnTo>
                    <a:pt x="5572" y="19320"/>
                  </a:lnTo>
                  <a:lnTo>
                    <a:pt x="5670" y="19150"/>
                  </a:lnTo>
                  <a:lnTo>
                    <a:pt x="5718" y="19052"/>
                  </a:lnTo>
                  <a:lnTo>
                    <a:pt x="5743" y="19004"/>
                  </a:lnTo>
                  <a:lnTo>
                    <a:pt x="5694" y="19052"/>
                  </a:lnTo>
                  <a:lnTo>
                    <a:pt x="5694" y="19052"/>
                  </a:lnTo>
                  <a:lnTo>
                    <a:pt x="5718" y="19004"/>
                  </a:lnTo>
                  <a:lnTo>
                    <a:pt x="5718" y="18955"/>
                  </a:lnTo>
                  <a:close/>
                  <a:moveTo>
                    <a:pt x="5451" y="18955"/>
                  </a:moveTo>
                  <a:lnTo>
                    <a:pt x="5305" y="19125"/>
                  </a:lnTo>
                  <a:lnTo>
                    <a:pt x="5183" y="19296"/>
                  </a:lnTo>
                  <a:lnTo>
                    <a:pt x="4940" y="19685"/>
                  </a:lnTo>
                  <a:lnTo>
                    <a:pt x="4794" y="19953"/>
                  </a:lnTo>
                  <a:lnTo>
                    <a:pt x="4745" y="20099"/>
                  </a:lnTo>
                  <a:lnTo>
                    <a:pt x="4721" y="20220"/>
                  </a:lnTo>
                  <a:lnTo>
                    <a:pt x="4210" y="20269"/>
                  </a:lnTo>
                  <a:lnTo>
                    <a:pt x="4210" y="20196"/>
                  </a:lnTo>
                  <a:lnTo>
                    <a:pt x="4307" y="19953"/>
                  </a:lnTo>
                  <a:lnTo>
                    <a:pt x="4429" y="19709"/>
                  </a:lnTo>
                  <a:lnTo>
                    <a:pt x="4623" y="19369"/>
                  </a:lnTo>
                  <a:lnTo>
                    <a:pt x="4672" y="19271"/>
                  </a:lnTo>
                  <a:lnTo>
                    <a:pt x="4696" y="19198"/>
                  </a:lnTo>
                  <a:lnTo>
                    <a:pt x="4696" y="19101"/>
                  </a:lnTo>
                  <a:lnTo>
                    <a:pt x="4672" y="19004"/>
                  </a:lnTo>
                  <a:lnTo>
                    <a:pt x="4550" y="19004"/>
                  </a:lnTo>
                  <a:lnTo>
                    <a:pt x="4453" y="19077"/>
                  </a:lnTo>
                  <a:lnTo>
                    <a:pt x="4356" y="19150"/>
                  </a:lnTo>
                  <a:lnTo>
                    <a:pt x="4258" y="19271"/>
                  </a:lnTo>
                  <a:lnTo>
                    <a:pt x="4112" y="19490"/>
                  </a:lnTo>
                  <a:lnTo>
                    <a:pt x="4015" y="19709"/>
                  </a:lnTo>
                  <a:lnTo>
                    <a:pt x="3869" y="19977"/>
                  </a:lnTo>
                  <a:lnTo>
                    <a:pt x="3820" y="20123"/>
                  </a:lnTo>
                  <a:lnTo>
                    <a:pt x="3772" y="20293"/>
                  </a:lnTo>
                  <a:lnTo>
                    <a:pt x="3358" y="20318"/>
                  </a:lnTo>
                  <a:lnTo>
                    <a:pt x="3382" y="20172"/>
                  </a:lnTo>
                  <a:lnTo>
                    <a:pt x="3455" y="19928"/>
                  </a:lnTo>
                  <a:lnTo>
                    <a:pt x="3553" y="19709"/>
                  </a:lnTo>
                  <a:lnTo>
                    <a:pt x="3747" y="19320"/>
                  </a:lnTo>
                  <a:lnTo>
                    <a:pt x="3942" y="18955"/>
                  </a:lnTo>
                  <a:close/>
                  <a:moveTo>
                    <a:pt x="1825" y="19028"/>
                  </a:moveTo>
                  <a:lnTo>
                    <a:pt x="2166" y="19052"/>
                  </a:lnTo>
                  <a:lnTo>
                    <a:pt x="2482" y="19052"/>
                  </a:lnTo>
                  <a:lnTo>
                    <a:pt x="2214" y="19393"/>
                  </a:lnTo>
                  <a:lnTo>
                    <a:pt x="1971" y="19758"/>
                  </a:lnTo>
                  <a:lnTo>
                    <a:pt x="1752" y="20099"/>
                  </a:lnTo>
                  <a:lnTo>
                    <a:pt x="1679" y="20245"/>
                  </a:lnTo>
                  <a:lnTo>
                    <a:pt x="1631" y="20366"/>
                  </a:lnTo>
                  <a:lnTo>
                    <a:pt x="1558" y="20366"/>
                  </a:lnTo>
                  <a:lnTo>
                    <a:pt x="1217" y="20342"/>
                  </a:lnTo>
                  <a:lnTo>
                    <a:pt x="876" y="20318"/>
                  </a:lnTo>
                  <a:lnTo>
                    <a:pt x="1120" y="20001"/>
                  </a:lnTo>
                  <a:lnTo>
                    <a:pt x="1363" y="19685"/>
                  </a:lnTo>
                  <a:lnTo>
                    <a:pt x="1582" y="19344"/>
                  </a:lnTo>
                  <a:lnTo>
                    <a:pt x="1825" y="19028"/>
                  </a:lnTo>
                  <a:close/>
                  <a:moveTo>
                    <a:pt x="3650" y="18955"/>
                  </a:moveTo>
                  <a:lnTo>
                    <a:pt x="3528" y="19077"/>
                  </a:lnTo>
                  <a:lnTo>
                    <a:pt x="3431" y="19223"/>
                  </a:lnTo>
                  <a:lnTo>
                    <a:pt x="3236" y="19539"/>
                  </a:lnTo>
                  <a:lnTo>
                    <a:pt x="3163" y="19709"/>
                  </a:lnTo>
                  <a:lnTo>
                    <a:pt x="3066" y="19904"/>
                  </a:lnTo>
                  <a:lnTo>
                    <a:pt x="2993" y="20123"/>
                  </a:lnTo>
                  <a:lnTo>
                    <a:pt x="2993" y="20220"/>
                  </a:lnTo>
                  <a:lnTo>
                    <a:pt x="2993" y="20342"/>
                  </a:lnTo>
                  <a:lnTo>
                    <a:pt x="2044" y="20391"/>
                  </a:lnTo>
                  <a:lnTo>
                    <a:pt x="2214" y="20123"/>
                  </a:lnTo>
                  <a:lnTo>
                    <a:pt x="2360" y="19928"/>
                  </a:lnTo>
                  <a:lnTo>
                    <a:pt x="2677" y="19442"/>
                  </a:lnTo>
                  <a:lnTo>
                    <a:pt x="2847" y="19198"/>
                  </a:lnTo>
                  <a:lnTo>
                    <a:pt x="2969" y="19101"/>
                  </a:lnTo>
                  <a:lnTo>
                    <a:pt x="3066" y="19004"/>
                  </a:lnTo>
                  <a:lnTo>
                    <a:pt x="3650" y="18955"/>
                  </a:lnTo>
                  <a:close/>
                  <a:moveTo>
                    <a:pt x="6619" y="0"/>
                  </a:moveTo>
                  <a:lnTo>
                    <a:pt x="5791" y="25"/>
                  </a:lnTo>
                  <a:lnTo>
                    <a:pt x="4940" y="49"/>
                  </a:lnTo>
                  <a:lnTo>
                    <a:pt x="3261" y="146"/>
                  </a:lnTo>
                  <a:lnTo>
                    <a:pt x="2068" y="195"/>
                  </a:lnTo>
                  <a:lnTo>
                    <a:pt x="1874" y="195"/>
                  </a:lnTo>
                  <a:lnTo>
                    <a:pt x="1703" y="244"/>
                  </a:lnTo>
                  <a:lnTo>
                    <a:pt x="1631" y="219"/>
                  </a:lnTo>
                  <a:lnTo>
                    <a:pt x="1582" y="195"/>
                  </a:lnTo>
                  <a:lnTo>
                    <a:pt x="1509" y="219"/>
                  </a:lnTo>
                  <a:lnTo>
                    <a:pt x="1460" y="268"/>
                  </a:lnTo>
                  <a:lnTo>
                    <a:pt x="1387" y="390"/>
                  </a:lnTo>
                  <a:lnTo>
                    <a:pt x="1363" y="511"/>
                  </a:lnTo>
                  <a:lnTo>
                    <a:pt x="1339" y="755"/>
                  </a:lnTo>
                  <a:lnTo>
                    <a:pt x="1339" y="1047"/>
                  </a:lnTo>
                  <a:lnTo>
                    <a:pt x="1387" y="1314"/>
                  </a:lnTo>
                  <a:lnTo>
                    <a:pt x="1217" y="1290"/>
                  </a:lnTo>
                  <a:lnTo>
                    <a:pt x="1047" y="1290"/>
                  </a:lnTo>
                  <a:lnTo>
                    <a:pt x="706" y="1314"/>
                  </a:lnTo>
                  <a:lnTo>
                    <a:pt x="536" y="1314"/>
                  </a:lnTo>
                  <a:lnTo>
                    <a:pt x="341" y="1338"/>
                  </a:lnTo>
                  <a:lnTo>
                    <a:pt x="268" y="1363"/>
                  </a:lnTo>
                  <a:lnTo>
                    <a:pt x="195" y="1411"/>
                  </a:lnTo>
                  <a:lnTo>
                    <a:pt x="122" y="1460"/>
                  </a:lnTo>
                  <a:lnTo>
                    <a:pt x="122" y="1557"/>
                  </a:lnTo>
                  <a:lnTo>
                    <a:pt x="122" y="1630"/>
                  </a:lnTo>
                  <a:lnTo>
                    <a:pt x="73" y="1874"/>
                  </a:lnTo>
                  <a:lnTo>
                    <a:pt x="49" y="2117"/>
                  </a:lnTo>
                  <a:lnTo>
                    <a:pt x="49" y="2652"/>
                  </a:lnTo>
                  <a:lnTo>
                    <a:pt x="73" y="3674"/>
                  </a:lnTo>
                  <a:lnTo>
                    <a:pt x="49" y="4891"/>
                  </a:lnTo>
                  <a:lnTo>
                    <a:pt x="25" y="6083"/>
                  </a:lnTo>
                  <a:lnTo>
                    <a:pt x="25" y="6765"/>
                  </a:lnTo>
                  <a:lnTo>
                    <a:pt x="49" y="7446"/>
                  </a:lnTo>
                  <a:lnTo>
                    <a:pt x="122" y="8809"/>
                  </a:lnTo>
                  <a:lnTo>
                    <a:pt x="219" y="10171"/>
                  </a:lnTo>
                  <a:lnTo>
                    <a:pt x="292" y="11534"/>
                  </a:lnTo>
                  <a:lnTo>
                    <a:pt x="317" y="12166"/>
                  </a:lnTo>
                  <a:lnTo>
                    <a:pt x="317" y="12799"/>
                  </a:lnTo>
                  <a:lnTo>
                    <a:pt x="292" y="14064"/>
                  </a:lnTo>
                  <a:lnTo>
                    <a:pt x="219" y="15330"/>
                  </a:lnTo>
                  <a:lnTo>
                    <a:pt x="146" y="16595"/>
                  </a:lnTo>
                  <a:lnTo>
                    <a:pt x="73" y="17519"/>
                  </a:lnTo>
                  <a:lnTo>
                    <a:pt x="25" y="17982"/>
                  </a:lnTo>
                  <a:lnTo>
                    <a:pt x="0" y="18444"/>
                  </a:lnTo>
                  <a:lnTo>
                    <a:pt x="0" y="18931"/>
                  </a:lnTo>
                  <a:lnTo>
                    <a:pt x="25" y="19393"/>
                  </a:lnTo>
                  <a:lnTo>
                    <a:pt x="98" y="19831"/>
                  </a:lnTo>
                  <a:lnTo>
                    <a:pt x="146" y="20050"/>
                  </a:lnTo>
                  <a:lnTo>
                    <a:pt x="219" y="20269"/>
                  </a:lnTo>
                  <a:lnTo>
                    <a:pt x="268" y="20366"/>
                  </a:lnTo>
                  <a:lnTo>
                    <a:pt x="365" y="20415"/>
                  </a:lnTo>
                  <a:lnTo>
                    <a:pt x="463" y="20439"/>
                  </a:lnTo>
                  <a:lnTo>
                    <a:pt x="536" y="20415"/>
                  </a:lnTo>
                  <a:lnTo>
                    <a:pt x="560" y="20512"/>
                  </a:lnTo>
                  <a:lnTo>
                    <a:pt x="609" y="20610"/>
                  </a:lnTo>
                  <a:lnTo>
                    <a:pt x="706" y="20658"/>
                  </a:lnTo>
                  <a:lnTo>
                    <a:pt x="803" y="20731"/>
                  </a:lnTo>
                  <a:lnTo>
                    <a:pt x="1047" y="20804"/>
                  </a:lnTo>
                  <a:lnTo>
                    <a:pt x="1339" y="20853"/>
                  </a:lnTo>
                  <a:lnTo>
                    <a:pt x="1631" y="20877"/>
                  </a:lnTo>
                  <a:lnTo>
                    <a:pt x="1922" y="20877"/>
                  </a:lnTo>
                  <a:lnTo>
                    <a:pt x="2312" y="20853"/>
                  </a:lnTo>
                  <a:lnTo>
                    <a:pt x="3188" y="20829"/>
                  </a:lnTo>
                  <a:lnTo>
                    <a:pt x="4039" y="20780"/>
                  </a:lnTo>
                  <a:lnTo>
                    <a:pt x="5767" y="20683"/>
                  </a:lnTo>
                  <a:lnTo>
                    <a:pt x="7057" y="20634"/>
                  </a:lnTo>
                  <a:lnTo>
                    <a:pt x="8322" y="20585"/>
                  </a:lnTo>
                  <a:lnTo>
                    <a:pt x="9611" y="20585"/>
                  </a:lnTo>
                  <a:lnTo>
                    <a:pt x="10877" y="20610"/>
                  </a:lnTo>
                  <a:lnTo>
                    <a:pt x="12239" y="20634"/>
                  </a:lnTo>
                  <a:lnTo>
                    <a:pt x="12337" y="20658"/>
                  </a:lnTo>
                  <a:lnTo>
                    <a:pt x="12434" y="20658"/>
                  </a:lnTo>
                  <a:lnTo>
                    <a:pt x="12458" y="20634"/>
                  </a:lnTo>
                  <a:lnTo>
                    <a:pt x="13261" y="20634"/>
                  </a:lnTo>
                  <a:lnTo>
                    <a:pt x="14040" y="20585"/>
                  </a:lnTo>
                  <a:lnTo>
                    <a:pt x="14843" y="20512"/>
                  </a:lnTo>
                  <a:lnTo>
                    <a:pt x="15622" y="20391"/>
                  </a:lnTo>
                  <a:lnTo>
                    <a:pt x="15695" y="20366"/>
                  </a:lnTo>
                  <a:lnTo>
                    <a:pt x="15743" y="20342"/>
                  </a:lnTo>
                  <a:lnTo>
                    <a:pt x="15865" y="20318"/>
                  </a:lnTo>
                  <a:lnTo>
                    <a:pt x="15962" y="20269"/>
                  </a:lnTo>
                  <a:lnTo>
                    <a:pt x="16011" y="20172"/>
                  </a:lnTo>
                  <a:lnTo>
                    <a:pt x="16035" y="20123"/>
                  </a:lnTo>
                  <a:lnTo>
                    <a:pt x="16035" y="20050"/>
                  </a:lnTo>
                  <a:lnTo>
                    <a:pt x="16011" y="19807"/>
                  </a:lnTo>
                  <a:lnTo>
                    <a:pt x="15962" y="19563"/>
                  </a:lnTo>
                  <a:lnTo>
                    <a:pt x="15938" y="19320"/>
                  </a:lnTo>
                  <a:lnTo>
                    <a:pt x="15938" y="19077"/>
                  </a:lnTo>
                  <a:lnTo>
                    <a:pt x="16400" y="19028"/>
                  </a:lnTo>
                  <a:lnTo>
                    <a:pt x="16522" y="18979"/>
                  </a:lnTo>
                  <a:lnTo>
                    <a:pt x="16595" y="18906"/>
                  </a:lnTo>
                  <a:lnTo>
                    <a:pt x="16668" y="18833"/>
                  </a:lnTo>
                  <a:lnTo>
                    <a:pt x="16717" y="18760"/>
                  </a:lnTo>
                  <a:lnTo>
                    <a:pt x="16790" y="18347"/>
                  </a:lnTo>
                  <a:lnTo>
                    <a:pt x="16838" y="17933"/>
                  </a:lnTo>
                  <a:lnTo>
                    <a:pt x="16863" y="17519"/>
                  </a:lnTo>
                  <a:lnTo>
                    <a:pt x="16863" y="17106"/>
                  </a:lnTo>
                  <a:lnTo>
                    <a:pt x="16863" y="16254"/>
                  </a:lnTo>
                  <a:lnTo>
                    <a:pt x="16838" y="15427"/>
                  </a:lnTo>
                  <a:lnTo>
                    <a:pt x="16838" y="14429"/>
                  </a:lnTo>
                  <a:lnTo>
                    <a:pt x="16814" y="13432"/>
                  </a:lnTo>
                  <a:lnTo>
                    <a:pt x="16765" y="11412"/>
                  </a:lnTo>
                  <a:lnTo>
                    <a:pt x="16765" y="10414"/>
                  </a:lnTo>
                  <a:lnTo>
                    <a:pt x="16765" y="9417"/>
                  </a:lnTo>
                  <a:lnTo>
                    <a:pt x="16814" y="7422"/>
                  </a:lnTo>
                  <a:lnTo>
                    <a:pt x="16814" y="6473"/>
                  </a:lnTo>
                  <a:lnTo>
                    <a:pt x="16814" y="5499"/>
                  </a:lnTo>
                  <a:lnTo>
                    <a:pt x="16814" y="5013"/>
                  </a:lnTo>
                  <a:lnTo>
                    <a:pt x="16765" y="4550"/>
                  </a:lnTo>
                  <a:lnTo>
                    <a:pt x="16717" y="4064"/>
                  </a:lnTo>
                  <a:lnTo>
                    <a:pt x="16619" y="3601"/>
                  </a:lnTo>
                  <a:lnTo>
                    <a:pt x="16571" y="3553"/>
                  </a:lnTo>
                  <a:lnTo>
                    <a:pt x="16522" y="3504"/>
                  </a:lnTo>
                  <a:lnTo>
                    <a:pt x="16425" y="3334"/>
                  </a:lnTo>
                  <a:lnTo>
                    <a:pt x="16303" y="3188"/>
                  </a:lnTo>
                  <a:lnTo>
                    <a:pt x="16060" y="2896"/>
                  </a:lnTo>
                  <a:lnTo>
                    <a:pt x="15792" y="2604"/>
                  </a:lnTo>
                  <a:lnTo>
                    <a:pt x="15524" y="2336"/>
                  </a:lnTo>
                  <a:lnTo>
                    <a:pt x="14989" y="1801"/>
                  </a:lnTo>
                  <a:lnTo>
                    <a:pt x="14502" y="1338"/>
                  </a:lnTo>
                  <a:lnTo>
                    <a:pt x="14259" y="1119"/>
                  </a:lnTo>
                  <a:lnTo>
                    <a:pt x="13991" y="901"/>
                  </a:lnTo>
                  <a:lnTo>
                    <a:pt x="13699" y="633"/>
                  </a:lnTo>
                  <a:lnTo>
                    <a:pt x="13529" y="487"/>
                  </a:lnTo>
                  <a:lnTo>
                    <a:pt x="13359" y="390"/>
                  </a:lnTo>
                  <a:lnTo>
                    <a:pt x="13334" y="317"/>
                  </a:lnTo>
                  <a:lnTo>
                    <a:pt x="13286" y="292"/>
                  </a:lnTo>
                  <a:lnTo>
                    <a:pt x="13237" y="268"/>
                  </a:lnTo>
                  <a:lnTo>
                    <a:pt x="13164" y="244"/>
                  </a:lnTo>
                  <a:lnTo>
                    <a:pt x="9903" y="73"/>
                  </a:lnTo>
                  <a:lnTo>
                    <a:pt x="8249" y="25"/>
                  </a:lnTo>
                  <a:lnTo>
                    <a:pt x="6619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6D9EEB"/>
                </a:solidFill>
              </a:endParaRPr>
            </a:p>
          </p:txBody>
        </p:sp>
        <p:sp>
          <p:nvSpPr>
            <p:cNvPr id="13" name="Shape 765"/>
            <p:cNvSpPr/>
            <p:nvPr/>
          </p:nvSpPr>
          <p:spPr>
            <a:xfrm>
              <a:off x="2151319" y="2909417"/>
              <a:ext cx="3862463" cy="3653099"/>
            </a:xfrm>
            <a:custGeom>
              <a:avLst/>
              <a:gdLst/>
              <a:ahLst/>
              <a:cxnLst/>
              <a:rect l="0" t="0" r="0" b="0"/>
              <a:pathLst>
                <a:path w="19297" h="18251" extrusionOk="0">
                  <a:moveTo>
                    <a:pt x="18396" y="828"/>
                  </a:moveTo>
                  <a:lnTo>
                    <a:pt x="18761" y="877"/>
                  </a:lnTo>
                  <a:lnTo>
                    <a:pt x="18737" y="1242"/>
                  </a:lnTo>
                  <a:lnTo>
                    <a:pt x="18615" y="1266"/>
                  </a:lnTo>
                  <a:lnTo>
                    <a:pt x="18493" y="1315"/>
                  </a:lnTo>
                  <a:lnTo>
                    <a:pt x="18274" y="1436"/>
                  </a:lnTo>
                  <a:lnTo>
                    <a:pt x="18007" y="1582"/>
                  </a:lnTo>
                  <a:lnTo>
                    <a:pt x="17739" y="1777"/>
                  </a:lnTo>
                  <a:lnTo>
                    <a:pt x="17642" y="1850"/>
                  </a:lnTo>
                  <a:lnTo>
                    <a:pt x="17618" y="1801"/>
                  </a:lnTo>
                  <a:lnTo>
                    <a:pt x="17545" y="1704"/>
                  </a:lnTo>
                  <a:lnTo>
                    <a:pt x="17496" y="1680"/>
                  </a:lnTo>
                  <a:lnTo>
                    <a:pt x="17423" y="1655"/>
                  </a:lnTo>
                  <a:lnTo>
                    <a:pt x="17131" y="1631"/>
                  </a:lnTo>
                  <a:lnTo>
                    <a:pt x="17301" y="1509"/>
                  </a:lnTo>
                  <a:lnTo>
                    <a:pt x="17472" y="1388"/>
                  </a:lnTo>
                  <a:lnTo>
                    <a:pt x="17837" y="1144"/>
                  </a:lnTo>
                  <a:lnTo>
                    <a:pt x="18104" y="974"/>
                  </a:lnTo>
                  <a:lnTo>
                    <a:pt x="18250" y="901"/>
                  </a:lnTo>
                  <a:lnTo>
                    <a:pt x="18396" y="828"/>
                  </a:lnTo>
                  <a:close/>
                  <a:moveTo>
                    <a:pt x="18712" y="1582"/>
                  </a:moveTo>
                  <a:lnTo>
                    <a:pt x="18688" y="2385"/>
                  </a:lnTo>
                  <a:lnTo>
                    <a:pt x="18688" y="3164"/>
                  </a:lnTo>
                  <a:lnTo>
                    <a:pt x="18469" y="3334"/>
                  </a:lnTo>
                  <a:lnTo>
                    <a:pt x="18250" y="3529"/>
                  </a:lnTo>
                  <a:lnTo>
                    <a:pt x="17982" y="3748"/>
                  </a:lnTo>
                  <a:lnTo>
                    <a:pt x="17861" y="3870"/>
                  </a:lnTo>
                  <a:lnTo>
                    <a:pt x="17764" y="4016"/>
                  </a:lnTo>
                  <a:lnTo>
                    <a:pt x="17739" y="3407"/>
                  </a:lnTo>
                  <a:lnTo>
                    <a:pt x="17739" y="3334"/>
                  </a:lnTo>
                  <a:lnTo>
                    <a:pt x="17958" y="3140"/>
                  </a:lnTo>
                  <a:lnTo>
                    <a:pt x="18177" y="2945"/>
                  </a:lnTo>
                  <a:lnTo>
                    <a:pt x="18493" y="2653"/>
                  </a:lnTo>
                  <a:lnTo>
                    <a:pt x="18615" y="2531"/>
                  </a:lnTo>
                  <a:lnTo>
                    <a:pt x="18664" y="2458"/>
                  </a:lnTo>
                  <a:lnTo>
                    <a:pt x="18688" y="2361"/>
                  </a:lnTo>
                  <a:lnTo>
                    <a:pt x="18664" y="2312"/>
                  </a:lnTo>
                  <a:lnTo>
                    <a:pt x="18615" y="2288"/>
                  </a:lnTo>
                  <a:lnTo>
                    <a:pt x="18518" y="2264"/>
                  </a:lnTo>
                  <a:lnTo>
                    <a:pt x="18445" y="2288"/>
                  </a:lnTo>
                  <a:lnTo>
                    <a:pt x="18347" y="2312"/>
                  </a:lnTo>
                  <a:lnTo>
                    <a:pt x="18274" y="2385"/>
                  </a:lnTo>
                  <a:lnTo>
                    <a:pt x="18128" y="2531"/>
                  </a:lnTo>
                  <a:lnTo>
                    <a:pt x="18007" y="2653"/>
                  </a:lnTo>
                  <a:lnTo>
                    <a:pt x="17739" y="2945"/>
                  </a:lnTo>
                  <a:lnTo>
                    <a:pt x="17739" y="2531"/>
                  </a:lnTo>
                  <a:lnTo>
                    <a:pt x="17691" y="2118"/>
                  </a:lnTo>
                  <a:lnTo>
                    <a:pt x="17788" y="2069"/>
                  </a:lnTo>
                  <a:lnTo>
                    <a:pt x="18055" y="1947"/>
                  </a:lnTo>
                  <a:lnTo>
                    <a:pt x="18323" y="1777"/>
                  </a:lnTo>
                  <a:lnTo>
                    <a:pt x="18518" y="1680"/>
                  </a:lnTo>
                  <a:lnTo>
                    <a:pt x="18712" y="1582"/>
                  </a:lnTo>
                  <a:close/>
                  <a:moveTo>
                    <a:pt x="18688" y="3529"/>
                  </a:moveTo>
                  <a:lnTo>
                    <a:pt x="18688" y="3894"/>
                  </a:lnTo>
                  <a:lnTo>
                    <a:pt x="18664" y="4843"/>
                  </a:lnTo>
                  <a:lnTo>
                    <a:pt x="18639" y="4843"/>
                  </a:lnTo>
                  <a:lnTo>
                    <a:pt x="18518" y="4916"/>
                  </a:lnTo>
                  <a:lnTo>
                    <a:pt x="18396" y="5038"/>
                  </a:lnTo>
                  <a:lnTo>
                    <a:pt x="18177" y="5305"/>
                  </a:lnTo>
                  <a:lnTo>
                    <a:pt x="17982" y="5451"/>
                  </a:lnTo>
                  <a:lnTo>
                    <a:pt x="17788" y="5597"/>
                  </a:lnTo>
                  <a:lnTo>
                    <a:pt x="17788" y="5013"/>
                  </a:lnTo>
                  <a:lnTo>
                    <a:pt x="18128" y="4819"/>
                  </a:lnTo>
                  <a:lnTo>
                    <a:pt x="18274" y="4746"/>
                  </a:lnTo>
                  <a:lnTo>
                    <a:pt x="18445" y="4673"/>
                  </a:lnTo>
                  <a:lnTo>
                    <a:pt x="18591" y="4575"/>
                  </a:lnTo>
                  <a:lnTo>
                    <a:pt x="18639" y="4527"/>
                  </a:lnTo>
                  <a:lnTo>
                    <a:pt x="18664" y="4454"/>
                  </a:lnTo>
                  <a:lnTo>
                    <a:pt x="18664" y="4429"/>
                  </a:lnTo>
                  <a:lnTo>
                    <a:pt x="18639" y="4381"/>
                  </a:lnTo>
                  <a:lnTo>
                    <a:pt x="18566" y="4332"/>
                  </a:lnTo>
                  <a:lnTo>
                    <a:pt x="18420" y="4332"/>
                  </a:lnTo>
                  <a:lnTo>
                    <a:pt x="18347" y="4356"/>
                  </a:lnTo>
                  <a:lnTo>
                    <a:pt x="18177" y="4429"/>
                  </a:lnTo>
                  <a:lnTo>
                    <a:pt x="18031" y="4502"/>
                  </a:lnTo>
                  <a:lnTo>
                    <a:pt x="17788" y="4673"/>
                  </a:lnTo>
                  <a:lnTo>
                    <a:pt x="17764" y="4137"/>
                  </a:lnTo>
                  <a:lnTo>
                    <a:pt x="17958" y="4040"/>
                  </a:lnTo>
                  <a:lnTo>
                    <a:pt x="18128" y="3943"/>
                  </a:lnTo>
                  <a:lnTo>
                    <a:pt x="18445" y="3699"/>
                  </a:lnTo>
                  <a:lnTo>
                    <a:pt x="18688" y="3529"/>
                  </a:lnTo>
                  <a:close/>
                  <a:moveTo>
                    <a:pt x="18664" y="5305"/>
                  </a:moveTo>
                  <a:lnTo>
                    <a:pt x="18639" y="6011"/>
                  </a:lnTo>
                  <a:lnTo>
                    <a:pt x="18396" y="6108"/>
                  </a:lnTo>
                  <a:lnTo>
                    <a:pt x="18177" y="6230"/>
                  </a:lnTo>
                  <a:lnTo>
                    <a:pt x="17982" y="6376"/>
                  </a:lnTo>
                  <a:lnTo>
                    <a:pt x="17764" y="6522"/>
                  </a:lnTo>
                  <a:lnTo>
                    <a:pt x="17764" y="6522"/>
                  </a:lnTo>
                  <a:lnTo>
                    <a:pt x="17788" y="5865"/>
                  </a:lnTo>
                  <a:lnTo>
                    <a:pt x="17934" y="5816"/>
                  </a:lnTo>
                  <a:lnTo>
                    <a:pt x="18080" y="5743"/>
                  </a:lnTo>
                  <a:lnTo>
                    <a:pt x="18201" y="5670"/>
                  </a:lnTo>
                  <a:lnTo>
                    <a:pt x="18323" y="5597"/>
                  </a:lnTo>
                  <a:lnTo>
                    <a:pt x="18493" y="5476"/>
                  </a:lnTo>
                  <a:lnTo>
                    <a:pt x="18664" y="5305"/>
                  </a:lnTo>
                  <a:close/>
                  <a:moveTo>
                    <a:pt x="18615" y="6425"/>
                  </a:moveTo>
                  <a:lnTo>
                    <a:pt x="18615" y="6473"/>
                  </a:lnTo>
                  <a:lnTo>
                    <a:pt x="18518" y="6498"/>
                  </a:lnTo>
                  <a:lnTo>
                    <a:pt x="18420" y="6546"/>
                  </a:lnTo>
                  <a:lnTo>
                    <a:pt x="18250" y="6668"/>
                  </a:lnTo>
                  <a:lnTo>
                    <a:pt x="18104" y="6765"/>
                  </a:lnTo>
                  <a:lnTo>
                    <a:pt x="17982" y="6887"/>
                  </a:lnTo>
                  <a:lnTo>
                    <a:pt x="17739" y="7155"/>
                  </a:lnTo>
                  <a:lnTo>
                    <a:pt x="17764" y="6717"/>
                  </a:lnTo>
                  <a:lnTo>
                    <a:pt x="17982" y="6668"/>
                  </a:lnTo>
                  <a:lnTo>
                    <a:pt x="18201" y="6595"/>
                  </a:lnTo>
                  <a:lnTo>
                    <a:pt x="18615" y="6425"/>
                  </a:lnTo>
                  <a:close/>
                  <a:moveTo>
                    <a:pt x="18615" y="6838"/>
                  </a:moveTo>
                  <a:lnTo>
                    <a:pt x="18591" y="7349"/>
                  </a:lnTo>
                  <a:lnTo>
                    <a:pt x="18591" y="7666"/>
                  </a:lnTo>
                  <a:lnTo>
                    <a:pt x="18420" y="7787"/>
                  </a:lnTo>
                  <a:lnTo>
                    <a:pt x="18250" y="7909"/>
                  </a:lnTo>
                  <a:lnTo>
                    <a:pt x="17958" y="8103"/>
                  </a:lnTo>
                  <a:lnTo>
                    <a:pt x="17666" y="8322"/>
                  </a:lnTo>
                  <a:lnTo>
                    <a:pt x="17715" y="7739"/>
                  </a:lnTo>
                  <a:lnTo>
                    <a:pt x="17739" y="7349"/>
                  </a:lnTo>
                  <a:lnTo>
                    <a:pt x="18080" y="7155"/>
                  </a:lnTo>
                  <a:lnTo>
                    <a:pt x="18420" y="6960"/>
                  </a:lnTo>
                  <a:lnTo>
                    <a:pt x="18615" y="6838"/>
                  </a:lnTo>
                  <a:close/>
                  <a:moveTo>
                    <a:pt x="18566" y="8103"/>
                  </a:moveTo>
                  <a:lnTo>
                    <a:pt x="18542" y="8420"/>
                  </a:lnTo>
                  <a:lnTo>
                    <a:pt x="18420" y="8493"/>
                  </a:lnTo>
                  <a:lnTo>
                    <a:pt x="18274" y="8566"/>
                  </a:lnTo>
                  <a:lnTo>
                    <a:pt x="18055" y="8785"/>
                  </a:lnTo>
                  <a:lnTo>
                    <a:pt x="17812" y="9004"/>
                  </a:lnTo>
                  <a:lnTo>
                    <a:pt x="17593" y="9247"/>
                  </a:lnTo>
                  <a:lnTo>
                    <a:pt x="17642" y="8566"/>
                  </a:lnTo>
                  <a:lnTo>
                    <a:pt x="18031" y="8395"/>
                  </a:lnTo>
                  <a:lnTo>
                    <a:pt x="18420" y="8201"/>
                  </a:lnTo>
                  <a:lnTo>
                    <a:pt x="18566" y="8103"/>
                  </a:lnTo>
                  <a:close/>
                  <a:moveTo>
                    <a:pt x="18542" y="8809"/>
                  </a:moveTo>
                  <a:lnTo>
                    <a:pt x="18542" y="9077"/>
                  </a:lnTo>
                  <a:lnTo>
                    <a:pt x="18299" y="9271"/>
                  </a:lnTo>
                  <a:lnTo>
                    <a:pt x="17934" y="9588"/>
                  </a:lnTo>
                  <a:lnTo>
                    <a:pt x="17593" y="9928"/>
                  </a:lnTo>
                  <a:lnTo>
                    <a:pt x="17569" y="9953"/>
                  </a:lnTo>
                  <a:lnTo>
                    <a:pt x="17569" y="9977"/>
                  </a:lnTo>
                  <a:lnTo>
                    <a:pt x="17593" y="10001"/>
                  </a:lnTo>
                  <a:lnTo>
                    <a:pt x="17642" y="10001"/>
                  </a:lnTo>
                  <a:lnTo>
                    <a:pt x="18080" y="9831"/>
                  </a:lnTo>
                  <a:lnTo>
                    <a:pt x="18274" y="9709"/>
                  </a:lnTo>
                  <a:lnTo>
                    <a:pt x="18493" y="9588"/>
                  </a:lnTo>
                  <a:lnTo>
                    <a:pt x="18518" y="9563"/>
                  </a:lnTo>
                  <a:lnTo>
                    <a:pt x="18518" y="9977"/>
                  </a:lnTo>
                  <a:lnTo>
                    <a:pt x="18396" y="10026"/>
                  </a:lnTo>
                  <a:lnTo>
                    <a:pt x="18274" y="10074"/>
                  </a:lnTo>
                  <a:lnTo>
                    <a:pt x="18080" y="10220"/>
                  </a:lnTo>
                  <a:lnTo>
                    <a:pt x="17788" y="10464"/>
                  </a:lnTo>
                  <a:lnTo>
                    <a:pt x="17520" y="10731"/>
                  </a:lnTo>
                  <a:lnTo>
                    <a:pt x="17520" y="10245"/>
                  </a:lnTo>
                  <a:lnTo>
                    <a:pt x="17569" y="9490"/>
                  </a:lnTo>
                  <a:lnTo>
                    <a:pt x="17837" y="9344"/>
                  </a:lnTo>
                  <a:lnTo>
                    <a:pt x="18104" y="9150"/>
                  </a:lnTo>
                  <a:lnTo>
                    <a:pt x="18274" y="8979"/>
                  </a:lnTo>
                  <a:lnTo>
                    <a:pt x="18469" y="8833"/>
                  </a:lnTo>
                  <a:lnTo>
                    <a:pt x="18542" y="8809"/>
                  </a:lnTo>
                  <a:close/>
                  <a:moveTo>
                    <a:pt x="18518" y="10342"/>
                  </a:moveTo>
                  <a:lnTo>
                    <a:pt x="18518" y="10975"/>
                  </a:lnTo>
                  <a:lnTo>
                    <a:pt x="18347" y="11096"/>
                  </a:lnTo>
                  <a:lnTo>
                    <a:pt x="18201" y="11194"/>
                  </a:lnTo>
                  <a:lnTo>
                    <a:pt x="17861" y="11486"/>
                  </a:lnTo>
                  <a:lnTo>
                    <a:pt x="17715" y="11632"/>
                  </a:lnTo>
                  <a:lnTo>
                    <a:pt x="17569" y="11802"/>
                  </a:lnTo>
                  <a:lnTo>
                    <a:pt x="17545" y="11559"/>
                  </a:lnTo>
                  <a:lnTo>
                    <a:pt x="17520" y="11048"/>
                  </a:lnTo>
                  <a:lnTo>
                    <a:pt x="17691" y="10975"/>
                  </a:lnTo>
                  <a:lnTo>
                    <a:pt x="17837" y="10877"/>
                  </a:lnTo>
                  <a:lnTo>
                    <a:pt x="18128" y="10634"/>
                  </a:lnTo>
                  <a:lnTo>
                    <a:pt x="18518" y="10342"/>
                  </a:lnTo>
                  <a:close/>
                  <a:moveTo>
                    <a:pt x="18518" y="11413"/>
                  </a:moveTo>
                  <a:lnTo>
                    <a:pt x="18542" y="11802"/>
                  </a:lnTo>
                  <a:lnTo>
                    <a:pt x="18347" y="11899"/>
                  </a:lnTo>
                  <a:lnTo>
                    <a:pt x="18177" y="12021"/>
                  </a:lnTo>
                  <a:lnTo>
                    <a:pt x="17837" y="12289"/>
                  </a:lnTo>
                  <a:lnTo>
                    <a:pt x="17764" y="12240"/>
                  </a:lnTo>
                  <a:lnTo>
                    <a:pt x="17642" y="12240"/>
                  </a:lnTo>
                  <a:lnTo>
                    <a:pt x="17593" y="12021"/>
                  </a:lnTo>
                  <a:lnTo>
                    <a:pt x="18299" y="11559"/>
                  </a:lnTo>
                  <a:lnTo>
                    <a:pt x="18518" y="11413"/>
                  </a:lnTo>
                  <a:close/>
                  <a:moveTo>
                    <a:pt x="2093" y="1899"/>
                  </a:moveTo>
                  <a:lnTo>
                    <a:pt x="2385" y="1972"/>
                  </a:lnTo>
                  <a:lnTo>
                    <a:pt x="2702" y="1996"/>
                  </a:lnTo>
                  <a:lnTo>
                    <a:pt x="3334" y="2045"/>
                  </a:lnTo>
                  <a:lnTo>
                    <a:pt x="4356" y="2093"/>
                  </a:lnTo>
                  <a:lnTo>
                    <a:pt x="5354" y="2118"/>
                  </a:lnTo>
                  <a:lnTo>
                    <a:pt x="6376" y="2118"/>
                  </a:lnTo>
                  <a:lnTo>
                    <a:pt x="7398" y="2093"/>
                  </a:lnTo>
                  <a:lnTo>
                    <a:pt x="9466" y="2020"/>
                  </a:lnTo>
                  <a:lnTo>
                    <a:pt x="11413" y="1972"/>
                  </a:lnTo>
                  <a:lnTo>
                    <a:pt x="13359" y="1947"/>
                  </a:lnTo>
                  <a:lnTo>
                    <a:pt x="14357" y="1947"/>
                  </a:lnTo>
                  <a:lnTo>
                    <a:pt x="15330" y="1996"/>
                  </a:lnTo>
                  <a:lnTo>
                    <a:pt x="16304" y="2045"/>
                  </a:lnTo>
                  <a:lnTo>
                    <a:pt x="17277" y="2142"/>
                  </a:lnTo>
                  <a:lnTo>
                    <a:pt x="17253" y="2483"/>
                  </a:lnTo>
                  <a:lnTo>
                    <a:pt x="17228" y="2823"/>
                  </a:lnTo>
                  <a:lnTo>
                    <a:pt x="17228" y="3529"/>
                  </a:lnTo>
                  <a:lnTo>
                    <a:pt x="17277" y="4210"/>
                  </a:lnTo>
                  <a:lnTo>
                    <a:pt x="17301" y="4892"/>
                  </a:lnTo>
                  <a:lnTo>
                    <a:pt x="17301" y="5646"/>
                  </a:lnTo>
                  <a:lnTo>
                    <a:pt x="17277" y="6376"/>
                  </a:lnTo>
                  <a:lnTo>
                    <a:pt x="17180" y="7885"/>
                  </a:lnTo>
                  <a:lnTo>
                    <a:pt x="17082" y="9125"/>
                  </a:lnTo>
                  <a:lnTo>
                    <a:pt x="17034" y="9758"/>
                  </a:lnTo>
                  <a:lnTo>
                    <a:pt x="17009" y="10391"/>
                  </a:lnTo>
                  <a:lnTo>
                    <a:pt x="16985" y="10829"/>
                  </a:lnTo>
                  <a:lnTo>
                    <a:pt x="16961" y="11291"/>
                  </a:lnTo>
                  <a:lnTo>
                    <a:pt x="16985" y="11778"/>
                  </a:lnTo>
                  <a:lnTo>
                    <a:pt x="17009" y="12021"/>
                  </a:lnTo>
                  <a:lnTo>
                    <a:pt x="17058" y="12240"/>
                  </a:lnTo>
                  <a:lnTo>
                    <a:pt x="9539" y="12240"/>
                  </a:lnTo>
                  <a:lnTo>
                    <a:pt x="8566" y="12264"/>
                  </a:lnTo>
                  <a:lnTo>
                    <a:pt x="7568" y="12289"/>
                  </a:lnTo>
                  <a:lnTo>
                    <a:pt x="5622" y="12386"/>
                  </a:lnTo>
                  <a:lnTo>
                    <a:pt x="5086" y="12410"/>
                  </a:lnTo>
                  <a:lnTo>
                    <a:pt x="4551" y="12410"/>
                  </a:lnTo>
                  <a:lnTo>
                    <a:pt x="4040" y="12362"/>
                  </a:lnTo>
                  <a:lnTo>
                    <a:pt x="3529" y="12313"/>
                  </a:lnTo>
                  <a:lnTo>
                    <a:pt x="2994" y="12216"/>
                  </a:lnTo>
                  <a:lnTo>
                    <a:pt x="2702" y="12191"/>
                  </a:lnTo>
                  <a:lnTo>
                    <a:pt x="2434" y="12216"/>
                  </a:lnTo>
                  <a:lnTo>
                    <a:pt x="2385" y="11997"/>
                  </a:lnTo>
                  <a:lnTo>
                    <a:pt x="2361" y="11753"/>
                  </a:lnTo>
                  <a:lnTo>
                    <a:pt x="2337" y="11267"/>
                  </a:lnTo>
                  <a:lnTo>
                    <a:pt x="2361" y="10318"/>
                  </a:lnTo>
                  <a:lnTo>
                    <a:pt x="2361" y="9661"/>
                  </a:lnTo>
                  <a:lnTo>
                    <a:pt x="2337" y="8979"/>
                  </a:lnTo>
                  <a:lnTo>
                    <a:pt x="2312" y="7666"/>
                  </a:lnTo>
                  <a:lnTo>
                    <a:pt x="2312" y="6887"/>
                  </a:lnTo>
                  <a:lnTo>
                    <a:pt x="2288" y="6084"/>
                  </a:lnTo>
                  <a:lnTo>
                    <a:pt x="2239" y="4527"/>
                  </a:lnTo>
                  <a:lnTo>
                    <a:pt x="2215" y="2896"/>
                  </a:lnTo>
                  <a:lnTo>
                    <a:pt x="2215" y="2385"/>
                  </a:lnTo>
                  <a:lnTo>
                    <a:pt x="2166" y="2118"/>
                  </a:lnTo>
                  <a:lnTo>
                    <a:pt x="2142" y="2020"/>
                  </a:lnTo>
                  <a:lnTo>
                    <a:pt x="2093" y="1899"/>
                  </a:lnTo>
                  <a:close/>
                  <a:moveTo>
                    <a:pt x="18566" y="12118"/>
                  </a:moveTo>
                  <a:lnTo>
                    <a:pt x="18591" y="12264"/>
                  </a:lnTo>
                  <a:lnTo>
                    <a:pt x="18420" y="12313"/>
                  </a:lnTo>
                  <a:lnTo>
                    <a:pt x="18274" y="12410"/>
                  </a:lnTo>
                  <a:lnTo>
                    <a:pt x="17958" y="12581"/>
                  </a:lnTo>
                  <a:lnTo>
                    <a:pt x="17885" y="12629"/>
                  </a:lnTo>
                  <a:lnTo>
                    <a:pt x="17909" y="12532"/>
                  </a:lnTo>
                  <a:lnTo>
                    <a:pt x="17909" y="12435"/>
                  </a:lnTo>
                  <a:lnTo>
                    <a:pt x="18250" y="12264"/>
                  </a:lnTo>
                  <a:lnTo>
                    <a:pt x="18566" y="12118"/>
                  </a:lnTo>
                  <a:close/>
                  <a:moveTo>
                    <a:pt x="8761" y="512"/>
                  </a:moveTo>
                  <a:lnTo>
                    <a:pt x="10318" y="585"/>
                  </a:lnTo>
                  <a:lnTo>
                    <a:pt x="13432" y="755"/>
                  </a:lnTo>
                  <a:lnTo>
                    <a:pt x="14138" y="779"/>
                  </a:lnTo>
                  <a:lnTo>
                    <a:pt x="14844" y="804"/>
                  </a:lnTo>
                  <a:lnTo>
                    <a:pt x="16279" y="779"/>
                  </a:lnTo>
                  <a:lnTo>
                    <a:pt x="17034" y="755"/>
                  </a:lnTo>
                  <a:lnTo>
                    <a:pt x="17034" y="755"/>
                  </a:lnTo>
                  <a:lnTo>
                    <a:pt x="16912" y="852"/>
                  </a:lnTo>
                  <a:lnTo>
                    <a:pt x="16790" y="950"/>
                  </a:lnTo>
                  <a:lnTo>
                    <a:pt x="16790" y="998"/>
                  </a:lnTo>
                  <a:lnTo>
                    <a:pt x="16790" y="1023"/>
                  </a:lnTo>
                  <a:lnTo>
                    <a:pt x="16815" y="1047"/>
                  </a:lnTo>
                  <a:lnTo>
                    <a:pt x="16863" y="1047"/>
                  </a:lnTo>
                  <a:lnTo>
                    <a:pt x="17131" y="901"/>
                  </a:lnTo>
                  <a:lnTo>
                    <a:pt x="17399" y="755"/>
                  </a:lnTo>
                  <a:lnTo>
                    <a:pt x="17837" y="779"/>
                  </a:lnTo>
                  <a:lnTo>
                    <a:pt x="17593" y="925"/>
                  </a:lnTo>
                  <a:lnTo>
                    <a:pt x="17399" y="1071"/>
                  </a:lnTo>
                  <a:lnTo>
                    <a:pt x="17228" y="1217"/>
                  </a:lnTo>
                  <a:lnTo>
                    <a:pt x="17082" y="1412"/>
                  </a:lnTo>
                  <a:lnTo>
                    <a:pt x="17034" y="1509"/>
                  </a:lnTo>
                  <a:lnTo>
                    <a:pt x="17009" y="1631"/>
                  </a:lnTo>
                  <a:lnTo>
                    <a:pt x="16060" y="1558"/>
                  </a:lnTo>
                  <a:lnTo>
                    <a:pt x="15111" y="1509"/>
                  </a:lnTo>
                  <a:lnTo>
                    <a:pt x="14162" y="1461"/>
                  </a:lnTo>
                  <a:lnTo>
                    <a:pt x="13238" y="1461"/>
                  </a:lnTo>
                  <a:lnTo>
                    <a:pt x="11340" y="1485"/>
                  </a:lnTo>
                  <a:lnTo>
                    <a:pt x="9466" y="1558"/>
                  </a:lnTo>
                  <a:lnTo>
                    <a:pt x="7495" y="1631"/>
                  </a:lnTo>
                  <a:lnTo>
                    <a:pt x="5549" y="1655"/>
                  </a:lnTo>
                  <a:lnTo>
                    <a:pt x="4527" y="1631"/>
                  </a:lnTo>
                  <a:lnTo>
                    <a:pt x="3505" y="1607"/>
                  </a:lnTo>
                  <a:lnTo>
                    <a:pt x="3140" y="1558"/>
                  </a:lnTo>
                  <a:lnTo>
                    <a:pt x="2726" y="1509"/>
                  </a:lnTo>
                  <a:lnTo>
                    <a:pt x="2312" y="1509"/>
                  </a:lnTo>
                  <a:lnTo>
                    <a:pt x="2118" y="1534"/>
                  </a:lnTo>
                  <a:lnTo>
                    <a:pt x="1948" y="1582"/>
                  </a:lnTo>
                  <a:lnTo>
                    <a:pt x="1899" y="1607"/>
                  </a:lnTo>
                  <a:lnTo>
                    <a:pt x="1850" y="1631"/>
                  </a:lnTo>
                  <a:lnTo>
                    <a:pt x="1850" y="1704"/>
                  </a:lnTo>
                  <a:lnTo>
                    <a:pt x="1850" y="1777"/>
                  </a:lnTo>
                  <a:lnTo>
                    <a:pt x="1899" y="1826"/>
                  </a:lnTo>
                  <a:lnTo>
                    <a:pt x="1850" y="1947"/>
                  </a:lnTo>
                  <a:lnTo>
                    <a:pt x="1802" y="2069"/>
                  </a:lnTo>
                  <a:lnTo>
                    <a:pt x="1777" y="2215"/>
                  </a:lnTo>
                  <a:lnTo>
                    <a:pt x="1753" y="2337"/>
                  </a:lnTo>
                  <a:lnTo>
                    <a:pt x="1753" y="2604"/>
                  </a:lnTo>
                  <a:lnTo>
                    <a:pt x="1753" y="2896"/>
                  </a:lnTo>
                  <a:lnTo>
                    <a:pt x="1753" y="4527"/>
                  </a:lnTo>
                  <a:lnTo>
                    <a:pt x="1802" y="6181"/>
                  </a:lnTo>
                  <a:lnTo>
                    <a:pt x="1826" y="7009"/>
                  </a:lnTo>
                  <a:lnTo>
                    <a:pt x="1826" y="7836"/>
                  </a:lnTo>
                  <a:lnTo>
                    <a:pt x="1875" y="9223"/>
                  </a:lnTo>
                  <a:lnTo>
                    <a:pt x="1875" y="9904"/>
                  </a:lnTo>
                  <a:lnTo>
                    <a:pt x="1875" y="10585"/>
                  </a:lnTo>
                  <a:lnTo>
                    <a:pt x="1850" y="11048"/>
                  </a:lnTo>
                  <a:lnTo>
                    <a:pt x="1826" y="11583"/>
                  </a:lnTo>
                  <a:lnTo>
                    <a:pt x="1826" y="11851"/>
                  </a:lnTo>
                  <a:lnTo>
                    <a:pt x="1875" y="12094"/>
                  </a:lnTo>
                  <a:lnTo>
                    <a:pt x="1948" y="12337"/>
                  </a:lnTo>
                  <a:lnTo>
                    <a:pt x="2045" y="12532"/>
                  </a:lnTo>
                  <a:lnTo>
                    <a:pt x="2118" y="12605"/>
                  </a:lnTo>
                  <a:lnTo>
                    <a:pt x="2215" y="12654"/>
                  </a:lnTo>
                  <a:lnTo>
                    <a:pt x="2312" y="12629"/>
                  </a:lnTo>
                  <a:lnTo>
                    <a:pt x="2385" y="12581"/>
                  </a:lnTo>
                  <a:lnTo>
                    <a:pt x="2677" y="12654"/>
                  </a:lnTo>
                  <a:lnTo>
                    <a:pt x="2969" y="12678"/>
                  </a:lnTo>
                  <a:lnTo>
                    <a:pt x="3553" y="12775"/>
                  </a:lnTo>
                  <a:lnTo>
                    <a:pt x="4040" y="12824"/>
                  </a:lnTo>
                  <a:lnTo>
                    <a:pt x="4502" y="12873"/>
                  </a:lnTo>
                  <a:lnTo>
                    <a:pt x="5427" y="12873"/>
                  </a:lnTo>
                  <a:lnTo>
                    <a:pt x="6449" y="12848"/>
                  </a:lnTo>
                  <a:lnTo>
                    <a:pt x="7495" y="12800"/>
                  </a:lnTo>
                  <a:lnTo>
                    <a:pt x="8517" y="12751"/>
                  </a:lnTo>
                  <a:lnTo>
                    <a:pt x="9539" y="12727"/>
                  </a:lnTo>
                  <a:lnTo>
                    <a:pt x="17277" y="12727"/>
                  </a:lnTo>
                  <a:lnTo>
                    <a:pt x="17350" y="12775"/>
                  </a:lnTo>
                  <a:lnTo>
                    <a:pt x="17496" y="12775"/>
                  </a:lnTo>
                  <a:lnTo>
                    <a:pt x="17569" y="12727"/>
                  </a:lnTo>
                  <a:lnTo>
                    <a:pt x="17715" y="12727"/>
                  </a:lnTo>
                  <a:lnTo>
                    <a:pt x="17569" y="12824"/>
                  </a:lnTo>
                  <a:lnTo>
                    <a:pt x="17423" y="12946"/>
                  </a:lnTo>
                  <a:lnTo>
                    <a:pt x="17301" y="13092"/>
                  </a:lnTo>
                  <a:lnTo>
                    <a:pt x="17180" y="13238"/>
                  </a:lnTo>
                  <a:lnTo>
                    <a:pt x="17180" y="13262"/>
                  </a:lnTo>
                  <a:lnTo>
                    <a:pt x="17180" y="13286"/>
                  </a:lnTo>
                  <a:lnTo>
                    <a:pt x="17204" y="13311"/>
                  </a:lnTo>
                  <a:lnTo>
                    <a:pt x="17253" y="13311"/>
                  </a:lnTo>
                  <a:lnTo>
                    <a:pt x="17472" y="13262"/>
                  </a:lnTo>
                  <a:lnTo>
                    <a:pt x="17666" y="13189"/>
                  </a:lnTo>
                  <a:lnTo>
                    <a:pt x="18055" y="12994"/>
                  </a:lnTo>
                  <a:lnTo>
                    <a:pt x="18347" y="12848"/>
                  </a:lnTo>
                  <a:lnTo>
                    <a:pt x="18615" y="12727"/>
                  </a:lnTo>
                  <a:lnTo>
                    <a:pt x="18664" y="12946"/>
                  </a:lnTo>
                  <a:lnTo>
                    <a:pt x="18396" y="13092"/>
                  </a:lnTo>
                  <a:lnTo>
                    <a:pt x="17982" y="13335"/>
                  </a:lnTo>
                  <a:lnTo>
                    <a:pt x="17593" y="13603"/>
                  </a:lnTo>
                  <a:lnTo>
                    <a:pt x="17545" y="13627"/>
                  </a:lnTo>
                  <a:lnTo>
                    <a:pt x="17545" y="13676"/>
                  </a:lnTo>
                  <a:lnTo>
                    <a:pt x="17569" y="13700"/>
                  </a:lnTo>
                  <a:lnTo>
                    <a:pt x="17618" y="13724"/>
                  </a:lnTo>
                  <a:lnTo>
                    <a:pt x="17861" y="13700"/>
                  </a:lnTo>
                  <a:lnTo>
                    <a:pt x="18080" y="13651"/>
                  </a:lnTo>
                  <a:lnTo>
                    <a:pt x="18274" y="13578"/>
                  </a:lnTo>
                  <a:lnTo>
                    <a:pt x="18493" y="13457"/>
                  </a:lnTo>
                  <a:lnTo>
                    <a:pt x="18712" y="13335"/>
                  </a:lnTo>
                  <a:lnTo>
                    <a:pt x="18785" y="13724"/>
                  </a:lnTo>
                  <a:lnTo>
                    <a:pt x="18250" y="13773"/>
                  </a:lnTo>
                  <a:lnTo>
                    <a:pt x="17739" y="13797"/>
                  </a:lnTo>
                  <a:lnTo>
                    <a:pt x="17204" y="13773"/>
                  </a:lnTo>
                  <a:lnTo>
                    <a:pt x="16669" y="13724"/>
                  </a:lnTo>
                  <a:lnTo>
                    <a:pt x="15622" y="13603"/>
                  </a:lnTo>
                  <a:lnTo>
                    <a:pt x="15087" y="13554"/>
                  </a:lnTo>
                  <a:lnTo>
                    <a:pt x="14576" y="13530"/>
                  </a:lnTo>
                  <a:lnTo>
                    <a:pt x="12118" y="13530"/>
                  </a:lnTo>
                  <a:lnTo>
                    <a:pt x="9661" y="13554"/>
                  </a:lnTo>
                  <a:lnTo>
                    <a:pt x="8469" y="13578"/>
                  </a:lnTo>
                  <a:lnTo>
                    <a:pt x="7301" y="13627"/>
                  </a:lnTo>
                  <a:lnTo>
                    <a:pt x="4916" y="13773"/>
                  </a:lnTo>
                  <a:lnTo>
                    <a:pt x="3772" y="13822"/>
                  </a:lnTo>
                  <a:lnTo>
                    <a:pt x="2629" y="13846"/>
                  </a:lnTo>
                  <a:lnTo>
                    <a:pt x="2020" y="13822"/>
                  </a:lnTo>
                  <a:lnTo>
                    <a:pt x="1412" y="13797"/>
                  </a:lnTo>
                  <a:lnTo>
                    <a:pt x="1145" y="13773"/>
                  </a:lnTo>
                  <a:lnTo>
                    <a:pt x="853" y="13749"/>
                  </a:lnTo>
                  <a:lnTo>
                    <a:pt x="853" y="13724"/>
                  </a:lnTo>
                  <a:lnTo>
                    <a:pt x="731" y="13408"/>
                  </a:lnTo>
                  <a:lnTo>
                    <a:pt x="658" y="13092"/>
                  </a:lnTo>
                  <a:lnTo>
                    <a:pt x="585" y="12775"/>
                  </a:lnTo>
                  <a:lnTo>
                    <a:pt x="561" y="12435"/>
                  </a:lnTo>
                  <a:lnTo>
                    <a:pt x="561" y="11753"/>
                  </a:lnTo>
                  <a:lnTo>
                    <a:pt x="561" y="11121"/>
                  </a:lnTo>
                  <a:lnTo>
                    <a:pt x="561" y="9320"/>
                  </a:lnTo>
                  <a:lnTo>
                    <a:pt x="561" y="8420"/>
                  </a:lnTo>
                  <a:lnTo>
                    <a:pt x="585" y="7495"/>
                  </a:lnTo>
                  <a:lnTo>
                    <a:pt x="658" y="5792"/>
                  </a:lnTo>
                  <a:lnTo>
                    <a:pt x="731" y="4064"/>
                  </a:lnTo>
                  <a:lnTo>
                    <a:pt x="755" y="3188"/>
                  </a:lnTo>
                  <a:lnTo>
                    <a:pt x="755" y="2337"/>
                  </a:lnTo>
                  <a:lnTo>
                    <a:pt x="731" y="1485"/>
                  </a:lnTo>
                  <a:lnTo>
                    <a:pt x="707" y="609"/>
                  </a:lnTo>
                  <a:lnTo>
                    <a:pt x="804" y="682"/>
                  </a:lnTo>
                  <a:lnTo>
                    <a:pt x="950" y="755"/>
                  </a:lnTo>
                  <a:lnTo>
                    <a:pt x="1072" y="804"/>
                  </a:lnTo>
                  <a:lnTo>
                    <a:pt x="1242" y="852"/>
                  </a:lnTo>
                  <a:lnTo>
                    <a:pt x="1583" y="901"/>
                  </a:lnTo>
                  <a:lnTo>
                    <a:pt x="1948" y="925"/>
                  </a:lnTo>
                  <a:lnTo>
                    <a:pt x="2312" y="901"/>
                  </a:lnTo>
                  <a:lnTo>
                    <a:pt x="2653" y="901"/>
                  </a:lnTo>
                  <a:lnTo>
                    <a:pt x="3164" y="852"/>
                  </a:lnTo>
                  <a:lnTo>
                    <a:pt x="4162" y="755"/>
                  </a:lnTo>
                  <a:lnTo>
                    <a:pt x="5184" y="633"/>
                  </a:lnTo>
                  <a:lnTo>
                    <a:pt x="6181" y="560"/>
                  </a:lnTo>
                  <a:lnTo>
                    <a:pt x="6692" y="512"/>
                  </a:lnTo>
                  <a:close/>
                  <a:moveTo>
                    <a:pt x="11096" y="14016"/>
                  </a:moveTo>
                  <a:lnTo>
                    <a:pt x="11096" y="14187"/>
                  </a:lnTo>
                  <a:lnTo>
                    <a:pt x="10926" y="14260"/>
                  </a:lnTo>
                  <a:lnTo>
                    <a:pt x="10780" y="14357"/>
                  </a:lnTo>
                  <a:lnTo>
                    <a:pt x="10488" y="14552"/>
                  </a:lnTo>
                  <a:lnTo>
                    <a:pt x="10293" y="14698"/>
                  </a:lnTo>
                  <a:lnTo>
                    <a:pt x="10123" y="14868"/>
                  </a:lnTo>
                  <a:lnTo>
                    <a:pt x="9953" y="15038"/>
                  </a:lnTo>
                  <a:lnTo>
                    <a:pt x="9807" y="15233"/>
                  </a:lnTo>
                  <a:lnTo>
                    <a:pt x="9807" y="15282"/>
                  </a:lnTo>
                  <a:lnTo>
                    <a:pt x="9831" y="15330"/>
                  </a:lnTo>
                  <a:lnTo>
                    <a:pt x="9856" y="15379"/>
                  </a:lnTo>
                  <a:lnTo>
                    <a:pt x="9929" y="15379"/>
                  </a:lnTo>
                  <a:lnTo>
                    <a:pt x="10099" y="15282"/>
                  </a:lnTo>
                  <a:lnTo>
                    <a:pt x="10245" y="15184"/>
                  </a:lnTo>
                  <a:lnTo>
                    <a:pt x="10537" y="14941"/>
                  </a:lnTo>
                  <a:lnTo>
                    <a:pt x="10804" y="14771"/>
                  </a:lnTo>
                  <a:lnTo>
                    <a:pt x="11072" y="14600"/>
                  </a:lnTo>
                  <a:lnTo>
                    <a:pt x="11072" y="14600"/>
                  </a:lnTo>
                  <a:lnTo>
                    <a:pt x="11048" y="15087"/>
                  </a:lnTo>
                  <a:lnTo>
                    <a:pt x="10926" y="15136"/>
                  </a:lnTo>
                  <a:lnTo>
                    <a:pt x="10804" y="15209"/>
                  </a:lnTo>
                  <a:lnTo>
                    <a:pt x="10585" y="15330"/>
                  </a:lnTo>
                  <a:lnTo>
                    <a:pt x="10439" y="15403"/>
                  </a:lnTo>
                  <a:lnTo>
                    <a:pt x="10269" y="15525"/>
                  </a:lnTo>
                  <a:lnTo>
                    <a:pt x="10123" y="15647"/>
                  </a:lnTo>
                  <a:lnTo>
                    <a:pt x="10074" y="15695"/>
                  </a:lnTo>
                  <a:lnTo>
                    <a:pt x="10050" y="15793"/>
                  </a:lnTo>
                  <a:lnTo>
                    <a:pt x="10050" y="15817"/>
                  </a:lnTo>
                  <a:lnTo>
                    <a:pt x="10074" y="15841"/>
                  </a:lnTo>
                  <a:lnTo>
                    <a:pt x="10245" y="15841"/>
                  </a:lnTo>
                  <a:lnTo>
                    <a:pt x="10391" y="15817"/>
                  </a:lnTo>
                  <a:lnTo>
                    <a:pt x="10683" y="15671"/>
                  </a:lnTo>
                  <a:lnTo>
                    <a:pt x="11023" y="15501"/>
                  </a:lnTo>
                  <a:lnTo>
                    <a:pt x="10999" y="15841"/>
                  </a:lnTo>
                  <a:lnTo>
                    <a:pt x="10756" y="15987"/>
                  </a:lnTo>
                  <a:lnTo>
                    <a:pt x="10610" y="16085"/>
                  </a:lnTo>
                  <a:lnTo>
                    <a:pt x="10464" y="16206"/>
                  </a:lnTo>
                  <a:lnTo>
                    <a:pt x="10342" y="16352"/>
                  </a:lnTo>
                  <a:lnTo>
                    <a:pt x="10196" y="16474"/>
                  </a:lnTo>
                  <a:lnTo>
                    <a:pt x="10172" y="16498"/>
                  </a:lnTo>
                  <a:lnTo>
                    <a:pt x="10172" y="16522"/>
                  </a:lnTo>
                  <a:lnTo>
                    <a:pt x="10196" y="16547"/>
                  </a:lnTo>
                  <a:lnTo>
                    <a:pt x="10245" y="16547"/>
                  </a:lnTo>
                  <a:lnTo>
                    <a:pt x="10537" y="16425"/>
                  </a:lnTo>
                  <a:lnTo>
                    <a:pt x="10804" y="16303"/>
                  </a:lnTo>
                  <a:lnTo>
                    <a:pt x="10975" y="16230"/>
                  </a:lnTo>
                  <a:lnTo>
                    <a:pt x="10975" y="16449"/>
                  </a:lnTo>
                  <a:lnTo>
                    <a:pt x="10902" y="16474"/>
                  </a:lnTo>
                  <a:lnTo>
                    <a:pt x="10756" y="16547"/>
                  </a:lnTo>
                  <a:lnTo>
                    <a:pt x="10634" y="16620"/>
                  </a:lnTo>
                  <a:lnTo>
                    <a:pt x="10415" y="16814"/>
                  </a:lnTo>
                  <a:lnTo>
                    <a:pt x="10391" y="16863"/>
                  </a:lnTo>
                  <a:lnTo>
                    <a:pt x="10391" y="16887"/>
                  </a:lnTo>
                  <a:lnTo>
                    <a:pt x="10391" y="16960"/>
                  </a:lnTo>
                  <a:lnTo>
                    <a:pt x="10464" y="16985"/>
                  </a:lnTo>
                  <a:lnTo>
                    <a:pt x="10537" y="16985"/>
                  </a:lnTo>
                  <a:lnTo>
                    <a:pt x="10780" y="16887"/>
                  </a:lnTo>
                  <a:lnTo>
                    <a:pt x="11023" y="16790"/>
                  </a:lnTo>
                  <a:lnTo>
                    <a:pt x="11048" y="16887"/>
                  </a:lnTo>
                  <a:lnTo>
                    <a:pt x="10926" y="16960"/>
                  </a:lnTo>
                  <a:lnTo>
                    <a:pt x="10829" y="17058"/>
                  </a:lnTo>
                  <a:lnTo>
                    <a:pt x="10585" y="17252"/>
                  </a:lnTo>
                  <a:lnTo>
                    <a:pt x="10561" y="17277"/>
                  </a:lnTo>
                  <a:lnTo>
                    <a:pt x="10561" y="17301"/>
                  </a:lnTo>
                  <a:lnTo>
                    <a:pt x="10585" y="17325"/>
                  </a:lnTo>
                  <a:lnTo>
                    <a:pt x="10610" y="17325"/>
                  </a:lnTo>
                  <a:lnTo>
                    <a:pt x="10780" y="17301"/>
                  </a:lnTo>
                  <a:lnTo>
                    <a:pt x="10950" y="17252"/>
                  </a:lnTo>
                  <a:lnTo>
                    <a:pt x="11096" y="17179"/>
                  </a:lnTo>
                  <a:lnTo>
                    <a:pt x="11242" y="17082"/>
                  </a:lnTo>
                  <a:lnTo>
                    <a:pt x="11388" y="17155"/>
                  </a:lnTo>
                  <a:lnTo>
                    <a:pt x="11534" y="17179"/>
                  </a:lnTo>
                  <a:lnTo>
                    <a:pt x="11705" y="17204"/>
                  </a:lnTo>
                  <a:lnTo>
                    <a:pt x="11875" y="17204"/>
                  </a:lnTo>
                  <a:lnTo>
                    <a:pt x="12216" y="17179"/>
                  </a:lnTo>
                  <a:lnTo>
                    <a:pt x="12508" y="17155"/>
                  </a:lnTo>
                  <a:lnTo>
                    <a:pt x="12897" y="17179"/>
                  </a:lnTo>
                  <a:lnTo>
                    <a:pt x="13067" y="17179"/>
                  </a:lnTo>
                  <a:lnTo>
                    <a:pt x="13262" y="17228"/>
                  </a:lnTo>
                  <a:lnTo>
                    <a:pt x="13432" y="17277"/>
                  </a:lnTo>
                  <a:lnTo>
                    <a:pt x="13554" y="17374"/>
                  </a:lnTo>
                  <a:lnTo>
                    <a:pt x="13676" y="17496"/>
                  </a:lnTo>
                  <a:lnTo>
                    <a:pt x="13773" y="17617"/>
                  </a:lnTo>
                  <a:lnTo>
                    <a:pt x="13530" y="17593"/>
                  </a:lnTo>
                  <a:lnTo>
                    <a:pt x="12556" y="17593"/>
                  </a:lnTo>
                  <a:lnTo>
                    <a:pt x="11826" y="17642"/>
                  </a:lnTo>
                  <a:lnTo>
                    <a:pt x="10366" y="17715"/>
                  </a:lnTo>
                  <a:lnTo>
                    <a:pt x="9637" y="17739"/>
                  </a:lnTo>
                  <a:lnTo>
                    <a:pt x="8907" y="17763"/>
                  </a:lnTo>
                  <a:lnTo>
                    <a:pt x="7763" y="17788"/>
                  </a:lnTo>
                  <a:lnTo>
                    <a:pt x="6644" y="17788"/>
                  </a:lnTo>
                  <a:lnTo>
                    <a:pt x="6181" y="17739"/>
                  </a:lnTo>
                  <a:lnTo>
                    <a:pt x="5816" y="17715"/>
                  </a:lnTo>
                  <a:lnTo>
                    <a:pt x="5500" y="17690"/>
                  </a:lnTo>
                  <a:lnTo>
                    <a:pt x="5597" y="17544"/>
                  </a:lnTo>
                  <a:lnTo>
                    <a:pt x="5743" y="17447"/>
                  </a:lnTo>
                  <a:lnTo>
                    <a:pt x="5865" y="17350"/>
                  </a:lnTo>
                  <a:lnTo>
                    <a:pt x="6035" y="17277"/>
                  </a:lnTo>
                  <a:lnTo>
                    <a:pt x="6206" y="17228"/>
                  </a:lnTo>
                  <a:lnTo>
                    <a:pt x="6376" y="17179"/>
                  </a:lnTo>
                  <a:lnTo>
                    <a:pt x="6765" y="17155"/>
                  </a:lnTo>
                  <a:lnTo>
                    <a:pt x="7057" y="17179"/>
                  </a:lnTo>
                  <a:lnTo>
                    <a:pt x="7374" y="17204"/>
                  </a:lnTo>
                  <a:lnTo>
                    <a:pt x="7544" y="17179"/>
                  </a:lnTo>
                  <a:lnTo>
                    <a:pt x="7690" y="17179"/>
                  </a:lnTo>
                  <a:lnTo>
                    <a:pt x="7836" y="17131"/>
                  </a:lnTo>
                  <a:lnTo>
                    <a:pt x="7958" y="17058"/>
                  </a:lnTo>
                  <a:lnTo>
                    <a:pt x="7982" y="17009"/>
                  </a:lnTo>
                  <a:lnTo>
                    <a:pt x="8055" y="17033"/>
                  </a:lnTo>
                  <a:lnTo>
                    <a:pt x="8128" y="17033"/>
                  </a:lnTo>
                  <a:lnTo>
                    <a:pt x="8177" y="17009"/>
                  </a:lnTo>
                  <a:lnTo>
                    <a:pt x="8225" y="16960"/>
                  </a:lnTo>
                  <a:lnTo>
                    <a:pt x="8274" y="16887"/>
                  </a:lnTo>
                  <a:lnTo>
                    <a:pt x="8298" y="16766"/>
                  </a:lnTo>
                  <a:lnTo>
                    <a:pt x="8298" y="16668"/>
                  </a:lnTo>
                  <a:lnTo>
                    <a:pt x="8298" y="16620"/>
                  </a:lnTo>
                  <a:lnTo>
                    <a:pt x="8274" y="16595"/>
                  </a:lnTo>
                  <a:lnTo>
                    <a:pt x="8298" y="16303"/>
                  </a:lnTo>
                  <a:lnTo>
                    <a:pt x="8298" y="15768"/>
                  </a:lnTo>
                  <a:lnTo>
                    <a:pt x="8298" y="15233"/>
                  </a:lnTo>
                  <a:lnTo>
                    <a:pt x="8298" y="14965"/>
                  </a:lnTo>
                  <a:lnTo>
                    <a:pt x="8323" y="14649"/>
                  </a:lnTo>
                  <a:lnTo>
                    <a:pt x="8323" y="14333"/>
                  </a:lnTo>
                  <a:lnTo>
                    <a:pt x="8323" y="14187"/>
                  </a:lnTo>
                  <a:lnTo>
                    <a:pt x="8298" y="14065"/>
                  </a:lnTo>
                  <a:lnTo>
                    <a:pt x="9101" y="14041"/>
                  </a:lnTo>
                  <a:lnTo>
                    <a:pt x="9101" y="14041"/>
                  </a:lnTo>
                  <a:lnTo>
                    <a:pt x="8980" y="14138"/>
                  </a:lnTo>
                  <a:lnTo>
                    <a:pt x="8834" y="14260"/>
                  </a:lnTo>
                  <a:lnTo>
                    <a:pt x="8688" y="14406"/>
                  </a:lnTo>
                  <a:lnTo>
                    <a:pt x="8663" y="14454"/>
                  </a:lnTo>
                  <a:lnTo>
                    <a:pt x="8639" y="14503"/>
                  </a:lnTo>
                  <a:lnTo>
                    <a:pt x="8615" y="14600"/>
                  </a:lnTo>
                  <a:lnTo>
                    <a:pt x="8615" y="14649"/>
                  </a:lnTo>
                  <a:lnTo>
                    <a:pt x="8639" y="14673"/>
                  </a:lnTo>
                  <a:lnTo>
                    <a:pt x="8761" y="14673"/>
                  </a:lnTo>
                  <a:lnTo>
                    <a:pt x="8858" y="14649"/>
                  </a:lnTo>
                  <a:lnTo>
                    <a:pt x="9028" y="14527"/>
                  </a:lnTo>
                  <a:lnTo>
                    <a:pt x="9199" y="14406"/>
                  </a:lnTo>
                  <a:lnTo>
                    <a:pt x="9466" y="14235"/>
                  </a:lnTo>
                  <a:lnTo>
                    <a:pt x="9710" y="14016"/>
                  </a:lnTo>
                  <a:lnTo>
                    <a:pt x="9953" y="14016"/>
                  </a:lnTo>
                  <a:lnTo>
                    <a:pt x="9734" y="14211"/>
                  </a:lnTo>
                  <a:lnTo>
                    <a:pt x="9539" y="14406"/>
                  </a:lnTo>
                  <a:lnTo>
                    <a:pt x="9345" y="14625"/>
                  </a:lnTo>
                  <a:lnTo>
                    <a:pt x="9199" y="14868"/>
                  </a:lnTo>
                  <a:lnTo>
                    <a:pt x="9199" y="14892"/>
                  </a:lnTo>
                  <a:lnTo>
                    <a:pt x="9199" y="14917"/>
                  </a:lnTo>
                  <a:lnTo>
                    <a:pt x="9223" y="14941"/>
                  </a:lnTo>
                  <a:lnTo>
                    <a:pt x="9272" y="14941"/>
                  </a:lnTo>
                  <a:lnTo>
                    <a:pt x="9393" y="14892"/>
                  </a:lnTo>
                  <a:lnTo>
                    <a:pt x="9515" y="14844"/>
                  </a:lnTo>
                  <a:lnTo>
                    <a:pt x="9758" y="14698"/>
                  </a:lnTo>
                  <a:lnTo>
                    <a:pt x="10196" y="14357"/>
                  </a:lnTo>
                  <a:lnTo>
                    <a:pt x="10464" y="14235"/>
                  </a:lnTo>
                  <a:lnTo>
                    <a:pt x="10658" y="14138"/>
                  </a:lnTo>
                  <a:lnTo>
                    <a:pt x="10804" y="14016"/>
                  </a:lnTo>
                  <a:close/>
                  <a:moveTo>
                    <a:pt x="6936" y="1"/>
                  </a:moveTo>
                  <a:lnTo>
                    <a:pt x="5914" y="74"/>
                  </a:lnTo>
                  <a:lnTo>
                    <a:pt x="4892" y="147"/>
                  </a:lnTo>
                  <a:lnTo>
                    <a:pt x="3870" y="268"/>
                  </a:lnTo>
                  <a:lnTo>
                    <a:pt x="2945" y="366"/>
                  </a:lnTo>
                  <a:lnTo>
                    <a:pt x="2483" y="390"/>
                  </a:lnTo>
                  <a:lnTo>
                    <a:pt x="1680" y="390"/>
                  </a:lnTo>
                  <a:lnTo>
                    <a:pt x="1339" y="317"/>
                  </a:lnTo>
                  <a:lnTo>
                    <a:pt x="658" y="195"/>
                  </a:lnTo>
                  <a:lnTo>
                    <a:pt x="634" y="147"/>
                  </a:lnTo>
                  <a:lnTo>
                    <a:pt x="585" y="122"/>
                  </a:lnTo>
                  <a:lnTo>
                    <a:pt x="512" y="98"/>
                  </a:lnTo>
                  <a:lnTo>
                    <a:pt x="463" y="98"/>
                  </a:lnTo>
                  <a:lnTo>
                    <a:pt x="390" y="122"/>
                  </a:lnTo>
                  <a:lnTo>
                    <a:pt x="342" y="147"/>
                  </a:lnTo>
                  <a:lnTo>
                    <a:pt x="317" y="220"/>
                  </a:lnTo>
                  <a:lnTo>
                    <a:pt x="293" y="293"/>
                  </a:lnTo>
                  <a:lnTo>
                    <a:pt x="244" y="1169"/>
                  </a:lnTo>
                  <a:lnTo>
                    <a:pt x="220" y="2069"/>
                  </a:lnTo>
                  <a:lnTo>
                    <a:pt x="196" y="3821"/>
                  </a:lnTo>
                  <a:lnTo>
                    <a:pt x="171" y="4794"/>
                  </a:lnTo>
                  <a:lnTo>
                    <a:pt x="123" y="5768"/>
                  </a:lnTo>
                  <a:lnTo>
                    <a:pt x="25" y="7690"/>
                  </a:lnTo>
                  <a:lnTo>
                    <a:pt x="1" y="8614"/>
                  </a:lnTo>
                  <a:lnTo>
                    <a:pt x="1" y="9539"/>
                  </a:lnTo>
                  <a:lnTo>
                    <a:pt x="25" y="11364"/>
                  </a:lnTo>
                  <a:lnTo>
                    <a:pt x="1" y="11997"/>
                  </a:lnTo>
                  <a:lnTo>
                    <a:pt x="1" y="12362"/>
                  </a:lnTo>
                  <a:lnTo>
                    <a:pt x="25" y="12702"/>
                  </a:lnTo>
                  <a:lnTo>
                    <a:pt x="50" y="13067"/>
                  </a:lnTo>
                  <a:lnTo>
                    <a:pt x="123" y="13408"/>
                  </a:lnTo>
                  <a:lnTo>
                    <a:pt x="244" y="13700"/>
                  </a:lnTo>
                  <a:lnTo>
                    <a:pt x="317" y="13846"/>
                  </a:lnTo>
                  <a:lnTo>
                    <a:pt x="390" y="13968"/>
                  </a:lnTo>
                  <a:lnTo>
                    <a:pt x="463" y="14065"/>
                  </a:lnTo>
                  <a:lnTo>
                    <a:pt x="561" y="14089"/>
                  </a:lnTo>
                  <a:lnTo>
                    <a:pt x="634" y="14089"/>
                  </a:lnTo>
                  <a:lnTo>
                    <a:pt x="731" y="14065"/>
                  </a:lnTo>
                  <a:lnTo>
                    <a:pt x="901" y="14138"/>
                  </a:lnTo>
                  <a:lnTo>
                    <a:pt x="1072" y="14162"/>
                  </a:lnTo>
                  <a:lnTo>
                    <a:pt x="1412" y="14211"/>
                  </a:lnTo>
                  <a:lnTo>
                    <a:pt x="2093" y="14260"/>
                  </a:lnTo>
                  <a:lnTo>
                    <a:pt x="2726" y="14308"/>
                  </a:lnTo>
                  <a:lnTo>
                    <a:pt x="3334" y="14308"/>
                  </a:lnTo>
                  <a:lnTo>
                    <a:pt x="3943" y="14284"/>
                  </a:lnTo>
                  <a:lnTo>
                    <a:pt x="4551" y="14260"/>
                  </a:lnTo>
                  <a:lnTo>
                    <a:pt x="7958" y="14089"/>
                  </a:lnTo>
                  <a:lnTo>
                    <a:pt x="7958" y="14089"/>
                  </a:lnTo>
                  <a:lnTo>
                    <a:pt x="7909" y="14211"/>
                  </a:lnTo>
                  <a:lnTo>
                    <a:pt x="7885" y="14357"/>
                  </a:lnTo>
                  <a:lnTo>
                    <a:pt x="7860" y="14673"/>
                  </a:lnTo>
                  <a:lnTo>
                    <a:pt x="7860" y="15233"/>
                  </a:lnTo>
                  <a:lnTo>
                    <a:pt x="7860" y="15768"/>
                  </a:lnTo>
                  <a:lnTo>
                    <a:pt x="7836" y="16303"/>
                  </a:lnTo>
                  <a:lnTo>
                    <a:pt x="7812" y="16547"/>
                  </a:lnTo>
                  <a:lnTo>
                    <a:pt x="7812" y="16668"/>
                  </a:lnTo>
                  <a:lnTo>
                    <a:pt x="7812" y="16790"/>
                  </a:lnTo>
                  <a:lnTo>
                    <a:pt x="7666" y="16741"/>
                  </a:lnTo>
                  <a:lnTo>
                    <a:pt x="7471" y="16693"/>
                  </a:lnTo>
                  <a:lnTo>
                    <a:pt x="7276" y="16693"/>
                  </a:lnTo>
                  <a:lnTo>
                    <a:pt x="7057" y="16668"/>
                  </a:lnTo>
                  <a:lnTo>
                    <a:pt x="6644" y="16693"/>
                  </a:lnTo>
                  <a:lnTo>
                    <a:pt x="6303" y="16741"/>
                  </a:lnTo>
                  <a:lnTo>
                    <a:pt x="6060" y="16790"/>
                  </a:lnTo>
                  <a:lnTo>
                    <a:pt x="5841" y="16863"/>
                  </a:lnTo>
                  <a:lnTo>
                    <a:pt x="5646" y="16936"/>
                  </a:lnTo>
                  <a:lnTo>
                    <a:pt x="5451" y="17058"/>
                  </a:lnTo>
                  <a:lnTo>
                    <a:pt x="5281" y="17204"/>
                  </a:lnTo>
                  <a:lnTo>
                    <a:pt x="5135" y="17374"/>
                  </a:lnTo>
                  <a:lnTo>
                    <a:pt x="5038" y="17569"/>
                  </a:lnTo>
                  <a:lnTo>
                    <a:pt x="4940" y="17812"/>
                  </a:lnTo>
                  <a:lnTo>
                    <a:pt x="4940" y="17885"/>
                  </a:lnTo>
                  <a:lnTo>
                    <a:pt x="4940" y="17958"/>
                  </a:lnTo>
                  <a:lnTo>
                    <a:pt x="4989" y="18031"/>
                  </a:lnTo>
                  <a:lnTo>
                    <a:pt x="5038" y="18055"/>
                  </a:lnTo>
                  <a:lnTo>
                    <a:pt x="5111" y="18080"/>
                  </a:lnTo>
                  <a:lnTo>
                    <a:pt x="5184" y="18080"/>
                  </a:lnTo>
                  <a:lnTo>
                    <a:pt x="5257" y="18055"/>
                  </a:lnTo>
                  <a:lnTo>
                    <a:pt x="5330" y="18007"/>
                  </a:lnTo>
                  <a:lnTo>
                    <a:pt x="5451" y="18080"/>
                  </a:lnTo>
                  <a:lnTo>
                    <a:pt x="5597" y="18128"/>
                  </a:lnTo>
                  <a:lnTo>
                    <a:pt x="5743" y="18177"/>
                  </a:lnTo>
                  <a:lnTo>
                    <a:pt x="5914" y="18201"/>
                  </a:lnTo>
                  <a:lnTo>
                    <a:pt x="6254" y="18226"/>
                  </a:lnTo>
                  <a:lnTo>
                    <a:pt x="6498" y="18226"/>
                  </a:lnTo>
                  <a:lnTo>
                    <a:pt x="7082" y="18250"/>
                  </a:lnTo>
                  <a:lnTo>
                    <a:pt x="7641" y="18250"/>
                  </a:lnTo>
                  <a:lnTo>
                    <a:pt x="8785" y="18226"/>
                  </a:lnTo>
                  <a:lnTo>
                    <a:pt x="10147" y="18201"/>
                  </a:lnTo>
                  <a:lnTo>
                    <a:pt x="11486" y="18128"/>
                  </a:lnTo>
                  <a:lnTo>
                    <a:pt x="12994" y="18080"/>
                  </a:lnTo>
                  <a:lnTo>
                    <a:pt x="13238" y="18080"/>
                  </a:lnTo>
                  <a:lnTo>
                    <a:pt x="13505" y="18104"/>
                  </a:lnTo>
                  <a:lnTo>
                    <a:pt x="13773" y="18080"/>
                  </a:lnTo>
                  <a:lnTo>
                    <a:pt x="13919" y="18080"/>
                  </a:lnTo>
                  <a:lnTo>
                    <a:pt x="14016" y="18031"/>
                  </a:lnTo>
                  <a:lnTo>
                    <a:pt x="14089" y="18080"/>
                  </a:lnTo>
                  <a:lnTo>
                    <a:pt x="14235" y="18080"/>
                  </a:lnTo>
                  <a:lnTo>
                    <a:pt x="14284" y="18055"/>
                  </a:lnTo>
                  <a:lnTo>
                    <a:pt x="14333" y="18007"/>
                  </a:lnTo>
                  <a:lnTo>
                    <a:pt x="14381" y="17958"/>
                  </a:lnTo>
                  <a:lnTo>
                    <a:pt x="14406" y="17885"/>
                  </a:lnTo>
                  <a:lnTo>
                    <a:pt x="14381" y="17812"/>
                  </a:lnTo>
                  <a:lnTo>
                    <a:pt x="14308" y="17569"/>
                  </a:lnTo>
                  <a:lnTo>
                    <a:pt x="14211" y="17374"/>
                  </a:lnTo>
                  <a:lnTo>
                    <a:pt x="14065" y="17179"/>
                  </a:lnTo>
                  <a:lnTo>
                    <a:pt x="13895" y="17033"/>
                  </a:lnTo>
                  <a:lnTo>
                    <a:pt x="13700" y="16912"/>
                  </a:lnTo>
                  <a:lnTo>
                    <a:pt x="13505" y="16814"/>
                  </a:lnTo>
                  <a:lnTo>
                    <a:pt x="13262" y="16741"/>
                  </a:lnTo>
                  <a:lnTo>
                    <a:pt x="13043" y="16693"/>
                  </a:lnTo>
                  <a:lnTo>
                    <a:pt x="12581" y="16693"/>
                  </a:lnTo>
                  <a:lnTo>
                    <a:pt x="12118" y="16766"/>
                  </a:lnTo>
                  <a:lnTo>
                    <a:pt x="11802" y="16790"/>
                  </a:lnTo>
                  <a:lnTo>
                    <a:pt x="11486" y="16814"/>
                  </a:lnTo>
                  <a:lnTo>
                    <a:pt x="11461" y="16620"/>
                  </a:lnTo>
                  <a:lnTo>
                    <a:pt x="11510" y="16571"/>
                  </a:lnTo>
                  <a:lnTo>
                    <a:pt x="11534" y="16498"/>
                  </a:lnTo>
                  <a:lnTo>
                    <a:pt x="11534" y="16449"/>
                  </a:lnTo>
                  <a:lnTo>
                    <a:pt x="11486" y="16425"/>
                  </a:lnTo>
                  <a:lnTo>
                    <a:pt x="11437" y="16401"/>
                  </a:lnTo>
                  <a:lnTo>
                    <a:pt x="11437" y="15939"/>
                  </a:lnTo>
                  <a:lnTo>
                    <a:pt x="11461" y="15501"/>
                  </a:lnTo>
                  <a:lnTo>
                    <a:pt x="11534" y="14746"/>
                  </a:lnTo>
                  <a:lnTo>
                    <a:pt x="11534" y="14381"/>
                  </a:lnTo>
                  <a:lnTo>
                    <a:pt x="11510" y="14187"/>
                  </a:lnTo>
                  <a:lnTo>
                    <a:pt x="11461" y="14016"/>
                  </a:lnTo>
                  <a:lnTo>
                    <a:pt x="14576" y="14016"/>
                  </a:lnTo>
                  <a:lnTo>
                    <a:pt x="15136" y="14041"/>
                  </a:lnTo>
                  <a:lnTo>
                    <a:pt x="15720" y="14089"/>
                  </a:lnTo>
                  <a:lnTo>
                    <a:pt x="16839" y="14211"/>
                  </a:lnTo>
                  <a:lnTo>
                    <a:pt x="17423" y="14260"/>
                  </a:lnTo>
                  <a:lnTo>
                    <a:pt x="17982" y="14260"/>
                  </a:lnTo>
                  <a:lnTo>
                    <a:pt x="18542" y="14235"/>
                  </a:lnTo>
                  <a:lnTo>
                    <a:pt x="18834" y="14211"/>
                  </a:lnTo>
                  <a:lnTo>
                    <a:pt x="19102" y="14138"/>
                  </a:lnTo>
                  <a:lnTo>
                    <a:pt x="19199" y="14114"/>
                  </a:lnTo>
                  <a:lnTo>
                    <a:pt x="19272" y="14041"/>
                  </a:lnTo>
                  <a:lnTo>
                    <a:pt x="19296" y="13968"/>
                  </a:lnTo>
                  <a:lnTo>
                    <a:pt x="19272" y="13870"/>
                  </a:lnTo>
                  <a:lnTo>
                    <a:pt x="19272" y="13773"/>
                  </a:lnTo>
                  <a:lnTo>
                    <a:pt x="19150" y="13043"/>
                  </a:lnTo>
                  <a:lnTo>
                    <a:pt x="19248" y="12921"/>
                  </a:lnTo>
                  <a:lnTo>
                    <a:pt x="19248" y="12873"/>
                  </a:lnTo>
                  <a:lnTo>
                    <a:pt x="19248" y="12824"/>
                  </a:lnTo>
                  <a:lnTo>
                    <a:pt x="19223" y="12800"/>
                  </a:lnTo>
                  <a:lnTo>
                    <a:pt x="19102" y="12800"/>
                  </a:lnTo>
                  <a:lnTo>
                    <a:pt x="19053" y="12337"/>
                  </a:lnTo>
                  <a:lnTo>
                    <a:pt x="19029" y="11875"/>
                  </a:lnTo>
                  <a:lnTo>
                    <a:pt x="18980" y="10926"/>
                  </a:lnTo>
                  <a:lnTo>
                    <a:pt x="18980" y="10001"/>
                  </a:lnTo>
                  <a:lnTo>
                    <a:pt x="19004" y="9052"/>
                  </a:lnTo>
                  <a:lnTo>
                    <a:pt x="19004" y="8955"/>
                  </a:lnTo>
                  <a:lnTo>
                    <a:pt x="19077" y="7203"/>
                  </a:lnTo>
                  <a:lnTo>
                    <a:pt x="19150" y="5549"/>
                  </a:lnTo>
                  <a:lnTo>
                    <a:pt x="19175" y="3894"/>
                  </a:lnTo>
                  <a:lnTo>
                    <a:pt x="19223" y="2385"/>
                  </a:lnTo>
                  <a:lnTo>
                    <a:pt x="19248" y="1607"/>
                  </a:lnTo>
                  <a:lnTo>
                    <a:pt x="19223" y="1242"/>
                  </a:lnTo>
                  <a:lnTo>
                    <a:pt x="19199" y="852"/>
                  </a:lnTo>
                  <a:lnTo>
                    <a:pt x="19248" y="804"/>
                  </a:lnTo>
                  <a:lnTo>
                    <a:pt x="19272" y="755"/>
                  </a:lnTo>
                  <a:lnTo>
                    <a:pt x="19296" y="682"/>
                  </a:lnTo>
                  <a:lnTo>
                    <a:pt x="19296" y="609"/>
                  </a:lnTo>
                  <a:lnTo>
                    <a:pt x="19272" y="560"/>
                  </a:lnTo>
                  <a:lnTo>
                    <a:pt x="19223" y="512"/>
                  </a:lnTo>
                  <a:lnTo>
                    <a:pt x="19175" y="463"/>
                  </a:lnTo>
                  <a:lnTo>
                    <a:pt x="19102" y="439"/>
                  </a:lnTo>
                  <a:lnTo>
                    <a:pt x="18493" y="317"/>
                  </a:lnTo>
                  <a:lnTo>
                    <a:pt x="17885" y="268"/>
                  </a:lnTo>
                  <a:lnTo>
                    <a:pt x="17277" y="244"/>
                  </a:lnTo>
                  <a:lnTo>
                    <a:pt x="16644" y="244"/>
                  </a:lnTo>
                  <a:lnTo>
                    <a:pt x="15403" y="293"/>
                  </a:lnTo>
                  <a:lnTo>
                    <a:pt x="14187" y="293"/>
                  </a:lnTo>
                  <a:lnTo>
                    <a:pt x="12629" y="220"/>
                  </a:lnTo>
                  <a:lnTo>
                    <a:pt x="11072" y="122"/>
                  </a:lnTo>
                  <a:lnTo>
                    <a:pt x="9515" y="49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6D9E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50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6"/>
          <p:cNvSpPr txBox="1">
            <a:spLocks/>
          </p:cNvSpPr>
          <p:nvPr/>
        </p:nvSpPr>
        <p:spPr>
          <a:xfrm>
            <a:off x="338328" y="5528767"/>
            <a:ext cx="5740926" cy="5003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1pPr>
            <a:lvl2pPr marL="23177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8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2pPr>
            <a:lvl3pPr marL="52070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3pPr>
            <a:lvl4pPr marL="520700" indent="-15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4pPr>
            <a:lvl5pPr marL="520700" indent="-1714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000" kern="1200" spc="0" baseline="0" dirty="0">
                <a:solidFill>
                  <a:srgbClr val="7C868D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</a:rPr>
              <a:t>Michelle Paul</a:t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Director of Product Development, Patron Technology</a:t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michelle@patrontechnology.com</a:t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@</a:t>
            </a:r>
            <a:r>
              <a:rPr lang="en-US" sz="1800" dirty="0" err="1" smtClean="0">
                <a:solidFill>
                  <a:schemeClr val="bg1"/>
                </a:solidFill>
              </a:rPr>
              <a:t>fuzzydinosaur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Subtitle 36"/>
          <p:cNvSpPr txBox="1">
            <a:spLocks/>
          </p:cNvSpPr>
          <p:nvPr/>
        </p:nvSpPr>
        <p:spPr>
          <a:xfrm>
            <a:off x="6447899" y="5530447"/>
            <a:ext cx="5740926" cy="500389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600" kern="1200" spc="0" baseline="0" dirty="0" smtClean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1800" kern="1200" spc="0" baseline="0" dirty="0" smtClean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 smtClean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​"/>
              <a:defRPr lang="en-US" sz="2000" kern="1200" spc="0" baseline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</a:rPr>
              <a:t>David Esposito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CTO, Patron Technology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dave@patrontechnology.com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	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7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PatronManager</a:t>
            </a:r>
            <a:r>
              <a:rPr lang="en-US" dirty="0"/>
              <a:t>: Box Office Ticketing &amp; Fundraising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Our clients:</a:t>
            </a:r>
          </a:p>
          <a:p>
            <a:pPr lvl="1"/>
            <a:r>
              <a:rPr lang="en-US" dirty="0" smtClean="0"/>
              <a:t>580+ arts &amp; culture orgs</a:t>
            </a:r>
          </a:p>
          <a:p>
            <a:pPr lvl="1"/>
            <a:r>
              <a:rPr lang="en-US" dirty="0" smtClean="0"/>
              <a:t>In the US and Canada</a:t>
            </a:r>
          </a:p>
          <a:p>
            <a:pPr lvl="1"/>
            <a:r>
              <a:rPr lang="en-US" dirty="0" smtClean="0"/>
              <a:t>Theatres, orchestras, dance companies, museums</a:t>
            </a:r>
          </a:p>
          <a:p>
            <a:r>
              <a:rPr lang="en-US" dirty="0" smtClean="0"/>
              <a:t>Their business: </a:t>
            </a:r>
          </a:p>
          <a:p>
            <a:pPr lvl="1"/>
            <a:r>
              <a:rPr lang="en-US" dirty="0" smtClean="0"/>
              <a:t>Selling general </a:t>
            </a:r>
            <a:r>
              <a:rPr lang="en-US" dirty="0"/>
              <a:t>a</a:t>
            </a:r>
            <a:r>
              <a:rPr lang="en-US" dirty="0" smtClean="0"/>
              <a:t>dmission and reserved seating tickets and subscriptions</a:t>
            </a:r>
          </a:p>
          <a:p>
            <a:pPr lvl="1"/>
            <a:r>
              <a:rPr lang="en-US" dirty="0" smtClean="0"/>
              <a:t>$150M total credit card sales processed in 2014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/>
              <a:t>(all within Salesforce!)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3" descr="C:\Users\Michelle\Desktop\PM14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91" y="3004038"/>
            <a:ext cx="7153275" cy="10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25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PatronManager</a:t>
            </a:r>
            <a:r>
              <a:rPr lang="en-US" dirty="0" smtClean="0"/>
              <a:t>: Box Office Ticketing &amp; Fundraising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8 managed packages</a:t>
            </a:r>
            <a:endParaRPr lang="en-US" dirty="0"/>
          </a:p>
          <a:p>
            <a:r>
              <a:rPr lang="en-US" dirty="0" smtClean="0"/>
              <a:t>Custom objects</a:t>
            </a:r>
          </a:p>
          <a:p>
            <a:pPr lvl="1"/>
            <a:r>
              <a:rPr lang="en-US" dirty="0" smtClean="0"/>
              <a:t>Event Inventory (Event, Price Level,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Ticket Order, Ticket Order Item</a:t>
            </a:r>
          </a:p>
          <a:p>
            <a:r>
              <a:rPr lang="en-US" dirty="0" smtClean="0"/>
              <a:t>Online ticketing too!</a:t>
            </a:r>
          </a:p>
          <a:p>
            <a:r>
              <a:rPr lang="en-US" dirty="0" smtClean="0"/>
              <a:t>Lots of code…</a:t>
            </a:r>
          </a:p>
          <a:p>
            <a:r>
              <a:rPr lang="en-US" dirty="0" smtClean="0"/>
              <a:t>And our Client Administrator team</a:t>
            </a:r>
          </a:p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(all within Salesforce!)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2" y="1508778"/>
            <a:ext cx="5528928" cy="47372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32" y="1514560"/>
            <a:ext cx="5395084" cy="473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PatronManager</a:t>
            </a:r>
            <a:r>
              <a:rPr lang="en-US" dirty="0"/>
              <a:t>: Box Office Ticketing &amp; </a:t>
            </a:r>
            <a:r>
              <a:rPr lang="en-US" dirty="0" smtClean="0"/>
              <a:t>Fundraising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 the tasks that need to get done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Quickly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Correctly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Securely</a:t>
            </a:r>
          </a:p>
          <a:p>
            <a:r>
              <a:rPr lang="en-US" dirty="0" smtClean="0"/>
              <a:t>Build a relationship with patrons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By making them feel “known”</a:t>
            </a:r>
            <a:endParaRPr lang="en-US" dirty="0" smtClean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366911650"/>
              </p:ext>
            </p:extLst>
          </p:nvPr>
        </p:nvGraphicFramePr>
        <p:xfrm>
          <a:off x="4206875" y="1601788"/>
          <a:ext cx="7648575" cy="441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What’s most important?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569302" y="2551813"/>
            <a:ext cx="1977656" cy="344494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6829" y="5900226"/>
            <a:ext cx="4752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i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Source: PT Arts Patron Survey 2015</a:t>
            </a:r>
          </a:p>
        </p:txBody>
      </p:sp>
    </p:spTree>
    <p:extLst>
      <p:ext uri="{BB962C8B-B14F-4D97-AF65-F5344CB8AC3E}">
        <p14:creationId xmlns:p14="http://schemas.microsoft.com/office/powerpoint/2010/main" val="212174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9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2924" y="100484"/>
            <a:ext cx="5667846" cy="676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01758" y="798799"/>
            <a:ext cx="2234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Peggy: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Major donor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63051" y="3328637"/>
            <a:ext cx="2073325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Roger: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First-time attendee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219644" y="1168131"/>
            <a:ext cx="2647505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Megan: Former subscriber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219644" y="4068540"/>
            <a:ext cx="2234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Betty: Board member</a:t>
            </a:r>
            <a:endParaRPr lang="en-US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219644" y="4749041"/>
            <a:ext cx="246675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pitchFamily="34" charset="0"/>
              </a:rPr>
              <a:t>Francine: Betty’s 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friend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768757" y="976313"/>
            <a:ext cx="2160186" cy="19181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8757" y="3656232"/>
            <a:ext cx="884536" cy="685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913267" y="1352797"/>
            <a:ext cx="2135732" cy="9500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182596" y="4342032"/>
            <a:ext cx="866403" cy="51278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756904" y="4922837"/>
            <a:ext cx="1292095" cy="32316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905" name="Picture 17" descr="80x15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6409" y="6579771"/>
            <a:ext cx="1482590" cy="27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3906" name="TextBox 18"/>
          <p:cNvSpPr txBox="1">
            <a:spLocks noChangeArrowheads="1"/>
          </p:cNvSpPr>
          <p:nvPr/>
        </p:nvSpPr>
        <p:spPr bwMode="auto">
          <a:xfrm>
            <a:off x="7830116" y="6615489"/>
            <a:ext cx="1218883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/>
            <a:r>
              <a:rPr lang="en-US" sz="700" dirty="0" err="1">
                <a:solidFill>
                  <a:schemeClr val="bg1"/>
                </a:solidFill>
                <a:latin typeface="Trebuchet MS" pitchFamily="34" charset="0"/>
              </a:rPr>
              <a:t>brokentrinkets</a:t>
            </a:r>
            <a:endParaRPr lang="en-US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PatronManager</a:t>
            </a:r>
            <a:r>
              <a:rPr lang="en-US" dirty="0"/>
              <a:t>: </a:t>
            </a:r>
            <a:r>
              <a:rPr lang="en-US" dirty="0" smtClean="0"/>
              <a:t>Combining Clicks &amp; Code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HTML5 hybrid app using mobile SDK</a:t>
            </a:r>
          </a:p>
          <a:p>
            <a:r>
              <a:rPr lang="en-US" dirty="0" smtClean="0"/>
              <a:t>Native hardware integration on Android</a:t>
            </a:r>
          </a:p>
          <a:p>
            <a:r>
              <a:rPr lang="en-US" dirty="0" smtClean="0"/>
              <a:t>Apex REST for other apps</a:t>
            </a:r>
          </a:p>
          <a:p>
            <a:r>
              <a:rPr lang="en-US" dirty="0" smtClean="0"/>
              <a:t>And </a:t>
            </a:r>
            <a:r>
              <a:rPr lang="en-US" dirty="0"/>
              <a:t>button-click developer tools </a:t>
            </a:r>
            <a:r>
              <a:rPr lang="en-US" dirty="0" smtClean="0"/>
              <a:t>like Process Builder, Workflow, etc.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 descr="C:\Users\Michelle\Desktop\PM14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91" y="3004038"/>
            <a:ext cx="7153275" cy="10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9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Box Office Express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 selling tickets quickly!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Office Express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Sell quickly and easily</a:t>
            </a:r>
          </a:p>
          <a:p>
            <a:r>
              <a:rPr lang="en-US" dirty="0" smtClean="0"/>
              <a:t>While still accessing customer data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Sell tickets from anywhere!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48" y="1599423"/>
            <a:ext cx="7581900" cy="44672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1848527" y="5986130"/>
            <a:ext cx="57021" cy="80518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23338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esforce Corporate PowerPoint Template - Official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Salesforce Corporate PowerPoint Template - Official</Template>
  <TotalTime>3858</TotalTime>
  <Words>889</Words>
  <Application>Microsoft Office PowerPoint</Application>
  <PresentationFormat>Custom</PresentationFormat>
  <Paragraphs>193</Paragraphs>
  <Slides>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Salesforce Corporate PowerPoint Template - Official</vt:lpstr>
      <vt:lpstr>Combine Both Clicks and Code</vt:lpstr>
      <vt:lpstr>What is PatronManager?</vt:lpstr>
      <vt:lpstr>PatronManager: Box Office Ticketing &amp; Fundraising</vt:lpstr>
      <vt:lpstr>PatronManager: Box Office Ticketing &amp; Fundraising</vt:lpstr>
      <vt:lpstr>PatronManager: Box Office Ticketing &amp; Fundraising</vt:lpstr>
      <vt:lpstr>PowerPoint Presentation</vt:lpstr>
      <vt:lpstr>PatronManager: Combining Clicks &amp; Code</vt:lpstr>
      <vt:lpstr>Box Office Express</vt:lpstr>
      <vt:lpstr>Box Office Express</vt:lpstr>
      <vt:lpstr>Box Office Express</vt:lpstr>
      <vt:lpstr>Box Office Express</vt:lpstr>
      <vt:lpstr>Box Office Express</vt:lpstr>
      <vt:lpstr>Box Office Express</vt:lpstr>
      <vt:lpstr>Box Office Express</vt:lpstr>
      <vt:lpstr>What Happens Next?</vt:lpstr>
      <vt:lpstr>VIP Alerts</vt:lpstr>
      <vt:lpstr>How We Did It</vt:lpstr>
      <vt:lpstr>Why It’s Custom</vt:lpstr>
      <vt:lpstr>Box Office Express</vt:lpstr>
      <vt:lpstr>Barcode Scanning</vt:lpstr>
      <vt:lpstr>Barcode Scanning</vt:lpstr>
      <vt:lpstr>Barcode Scanning</vt:lpstr>
      <vt:lpstr>What Happens Next?</vt:lpstr>
      <vt:lpstr>VIP Alerts – text message version (using Email Alerts)</vt:lpstr>
      <vt:lpstr>Barcode Scanning</vt:lpstr>
      <vt:lpstr>In Conclusion</vt:lpstr>
      <vt:lpstr>Conclusion</vt:lpstr>
      <vt:lpstr>Clicks and Code</vt:lpstr>
      <vt:lpstr>PowerPoint Presentation</vt:lpstr>
    </vt:vector>
  </TitlesOfParts>
  <Company>PatronTech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Combine Both Clicks and Code</dc:title>
  <dc:creator>Michelle Paul</dc:creator>
  <cp:lastModifiedBy>Michelle Paul</cp:lastModifiedBy>
  <cp:revision>65</cp:revision>
  <cp:lastPrinted>2014-09-29T18:29:00Z</cp:lastPrinted>
  <dcterms:created xsi:type="dcterms:W3CDTF">2015-08-05T02:22:46Z</dcterms:created>
  <dcterms:modified xsi:type="dcterms:W3CDTF">2015-09-09T00:59:42Z</dcterms:modified>
</cp:coreProperties>
</file>